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</p:sldMasterIdLst>
  <p:sldIdLst>
    <p:sldId id="256" r:id="rId2"/>
    <p:sldId id="273" r:id="rId3"/>
    <p:sldId id="275" r:id="rId4"/>
    <p:sldId id="272" r:id="rId5"/>
    <p:sldId id="270" r:id="rId6"/>
    <p:sldId id="274" r:id="rId7"/>
    <p:sldId id="27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Зина и Саша Цыс" initials="ЗиСЦ" lastIdx="1" clrIdx="0">
    <p:extLst>
      <p:ext uri="{19B8F6BF-5375-455C-9EA6-DF929625EA0E}">
        <p15:presenceInfo xmlns:p15="http://schemas.microsoft.com/office/powerpoint/2012/main" userId="fe155adfc0d43b8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90" d="100"/>
          <a:sy n="90" d="100"/>
        </p:scale>
        <p:origin x="143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14.05.2021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7951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14.05.2021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1979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14.05.2021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8245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14.05.2021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4417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14.05.2021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5872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14.05.2021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2530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14.05.2021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5765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14.05.2021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0970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14.05.2021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255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14.05.2021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3182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B4C71EC6-210F-42DE-9C53-41977AD35B3D}" type="datetimeFigureOut">
              <a:rPr lang="ru-RU" smtClean="0"/>
              <a:t>14.05.2021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864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14.05.2021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5588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1436375"/>
            <a:ext cx="5826719" cy="1646302"/>
          </a:xfrm>
        </p:spPr>
        <p:txBody>
          <a:bodyPr>
            <a:normAutofit fontScale="90000"/>
          </a:bodyPr>
          <a:lstStyle/>
          <a:p>
            <a:pPr algn="ctr"/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r>
              <a:rPr lang="uk-UA" sz="4000" b="1" dirty="0"/>
              <a:t>Облік і звітність суб'єктів господарювання</a:t>
            </a:r>
            <a:endParaRPr lang="uk-UA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3082677"/>
            <a:ext cx="6192688" cy="3266952"/>
          </a:xfrm>
        </p:spPr>
        <p:txBody>
          <a:bodyPr>
            <a:normAutofit/>
          </a:bodyPr>
          <a:lstStyle/>
          <a:p>
            <a:endParaRPr lang="ru-RU" dirty="0"/>
          </a:p>
          <a:p>
            <a:r>
              <a:rPr lang="uk-UA" dirty="0"/>
              <a:t>Дисципліна за вибором</a:t>
            </a:r>
          </a:p>
          <a:p>
            <a:r>
              <a:rPr lang="uk-UA" dirty="0"/>
              <a:t>Спеціальність 073 «</a:t>
            </a:r>
            <a:r>
              <a:rPr lang="uk-UA" dirty="0" err="1"/>
              <a:t>Менеджмнет</a:t>
            </a:r>
            <a:r>
              <a:rPr lang="uk-UA" dirty="0"/>
              <a:t>»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04463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uk-UA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uk-UA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uk-UA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uk-UA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1537B86-F321-4B0C-AB4A-01BBEFF8603A}"/>
              </a:ext>
            </a:extLst>
          </p:cNvPr>
          <p:cNvSpPr txBox="1"/>
          <p:nvPr/>
        </p:nvSpPr>
        <p:spPr>
          <a:xfrm>
            <a:off x="899592" y="643475"/>
            <a:ext cx="7704856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В </a:t>
            </a:r>
            <a:r>
              <a:rPr lang="ru-RU" dirty="0" err="1"/>
              <a:t>обліковій</a:t>
            </a:r>
            <a:r>
              <a:rPr lang="ru-RU" dirty="0"/>
              <a:t> </a:t>
            </a:r>
            <a:r>
              <a:rPr lang="ru-RU" dirty="0" err="1"/>
              <a:t>роботі</a:t>
            </a:r>
            <a:r>
              <a:rPr lang="ru-RU" dirty="0"/>
              <a:t>, яка проводиться на </a:t>
            </a:r>
            <a:r>
              <a:rPr lang="ru-RU" dirty="0" err="1"/>
              <a:t>підприємствах</a:t>
            </a:r>
            <a:r>
              <a:rPr lang="ru-RU" dirty="0"/>
              <a:t>, в </a:t>
            </a:r>
            <a:r>
              <a:rPr lang="ru-RU" dirty="0" err="1"/>
              <a:t>установах</a:t>
            </a:r>
            <a:r>
              <a:rPr lang="ru-RU" dirty="0"/>
              <a:t> і </a:t>
            </a:r>
            <a:r>
              <a:rPr lang="ru-RU" dirty="0" err="1"/>
              <a:t>організаціях</a:t>
            </a:r>
            <a:r>
              <a:rPr lang="ru-RU" dirty="0"/>
              <a:t>, </a:t>
            </a:r>
            <a:r>
              <a:rPr lang="ru-RU" dirty="0" err="1"/>
              <a:t>виділяється</a:t>
            </a:r>
            <a:r>
              <a:rPr lang="ru-RU" dirty="0"/>
              <a:t> </a:t>
            </a:r>
            <a:r>
              <a:rPr lang="ru-RU" dirty="0" err="1"/>
              <a:t>кілька</a:t>
            </a:r>
            <a:r>
              <a:rPr lang="ru-RU" dirty="0"/>
              <a:t> </a:t>
            </a:r>
            <a:r>
              <a:rPr lang="ru-RU" dirty="0" err="1"/>
              <a:t>типів</a:t>
            </a:r>
            <a:r>
              <a:rPr lang="ru-RU" dirty="0"/>
              <a:t> </a:t>
            </a:r>
            <a:r>
              <a:rPr lang="ru-RU" dirty="0" err="1"/>
              <a:t>обліку</a:t>
            </a:r>
            <a:r>
              <a:rPr lang="ru-RU" dirty="0"/>
              <a:t>: </a:t>
            </a:r>
          </a:p>
          <a:p>
            <a:r>
              <a:rPr lang="ru-RU" dirty="0"/>
              <a:t>— </a:t>
            </a:r>
            <a:r>
              <a:rPr lang="ru-RU" dirty="0" err="1"/>
              <a:t>фінансовий</a:t>
            </a:r>
            <a:r>
              <a:rPr lang="ru-RU" dirty="0"/>
              <a:t> (</a:t>
            </a:r>
            <a:r>
              <a:rPr lang="ru-RU" dirty="0" err="1"/>
              <a:t>бухгалтерський</a:t>
            </a:r>
            <a:r>
              <a:rPr lang="ru-RU" dirty="0"/>
              <a:t>) </a:t>
            </a:r>
            <a:r>
              <a:rPr lang="ru-RU" dirty="0" err="1"/>
              <a:t>облік</a:t>
            </a:r>
            <a:r>
              <a:rPr lang="ru-RU" dirty="0"/>
              <a:t>; </a:t>
            </a:r>
          </a:p>
          <a:p>
            <a:r>
              <a:rPr lang="ru-RU" dirty="0"/>
              <a:t>— </a:t>
            </a:r>
            <a:r>
              <a:rPr lang="ru-RU" dirty="0" err="1"/>
              <a:t>управлінський</a:t>
            </a:r>
            <a:r>
              <a:rPr lang="ru-RU" dirty="0"/>
              <a:t> </a:t>
            </a:r>
            <a:r>
              <a:rPr lang="ru-RU" dirty="0" err="1"/>
              <a:t>облік</a:t>
            </a:r>
            <a:r>
              <a:rPr lang="ru-RU" dirty="0"/>
              <a:t>; </a:t>
            </a:r>
          </a:p>
          <a:p>
            <a:r>
              <a:rPr lang="ru-RU" dirty="0"/>
              <a:t>— </a:t>
            </a:r>
            <a:r>
              <a:rPr lang="ru-RU" dirty="0" err="1"/>
              <a:t>податковий</a:t>
            </a:r>
            <a:r>
              <a:rPr lang="ru-RU" dirty="0"/>
              <a:t> </a:t>
            </a:r>
            <a:r>
              <a:rPr lang="ru-RU" dirty="0" err="1"/>
              <a:t>облік</a:t>
            </a:r>
            <a:r>
              <a:rPr lang="ru-RU" dirty="0"/>
              <a:t>; </a:t>
            </a:r>
          </a:p>
          <a:p>
            <a:r>
              <a:rPr lang="ru-RU" dirty="0"/>
              <a:t>— </a:t>
            </a:r>
            <a:r>
              <a:rPr lang="ru-RU" dirty="0" err="1"/>
              <a:t>статистичний</a:t>
            </a:r>
            <a:r>
              <a:rPr lang="ru-RU" dirty="0"/>
              <a:t> </a:t>
            </a:r>
            <a:r>
              <a:rPr lang="ru-RU" dirty="0" err="1"/>
              <a:t>облік</a:t>
            </a:r>
            <a:r>
              <a:rPr lang="ru-RU" dirty="0"/>
              <a:t>; </a:t>
            </a:r>
          </a:p>
          <a:p>
            <a:r>
              <a:rPr lang="ru-RU" dirty="0"/>
              <a:t>— </a:t>
            </a:r>
            <a:r>
              <a:rPr lang="ru-RU" dirty="0" err="1"/>
              <a:t>спеціальний</a:t>
            </a:r>
            <a:r>
              <a:rPr lang="ru-RU" dirty="0"/>
              <a:t> </a:t>
            </a:r>
            <a:r>
              <a:rPr lang="ru-RU" dirty="0" err="1"/>
              <a:t>облік</a:t>
            </a:r>
            <a:r>
              <a:rPr lang="ru-RU" dirty="0"/>
              <a:t>. </a:t>
            </a:r>
          </a:p>
          <a:p>
            <a:r>
              <a:rPr lang="ru-RU" dirty="0" err="1"/>
              <a:t>Всі</a:t>
            </a:r>
            <a:r>
              <a:rPr lang="ru-RU" dirty="0"/>
              <a:t> типи </a:t>
            </a:r>
            <a:r>
              <a:rPr lang="ru-RU" dirty="0" err="1"/>
              <a:t>обліку</a:t>
            </a:r>
            <a:r>
              <a:rPr lang="ru-RU" dirty="0"/>
              <a:t> в </a:t>
            </a:r>
            <a:r>
              <a:rPr lang="ru-RU" dirty="0" err="1"/>
              <a:t>певній</a:t>
            </a:r>
            <a:r>
              <a:rPr lang="ru-RU" dirty="0"/>
              <a:t> </a:t>
            </a:r>
            <a:r>
              <a:rPr lang="ru-RU" dirty="0" err="1"/>
              <a:t>мірі</a:t>
            </a:r>
            <a:r>
              <a:rPr lang="ru-RU" dirty="0"/>
              <a:t> </a:t>
            </a:r>
            <a:r>
              <a:rPr lang="ru-RU" dirty="0" err="1"/>
              <a:t>взаємопов’язані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 </a:t>
            </a:r>
            <a:r>
              <a:rPr lang="ru-RU" dirty="0" err="1"/>
              <a:t>податковий</a:t>
            </a:r>
            <a:r>
              <a:rPr lang="ru-RU" dirty="0"/>
              <a:t> </a:t>
            </a:r>
            <a:r>
              <a:rPr lang="ru-RU" dirty="0" err="1"/>
              <a:t>облік</a:t>
            </a:r>
            <a:r>
              <a:rPr lang="ru-RU" dirty="0"/>
              <a:t> </a:t>
            </a:r>
            <a:r>
              <a:rPr lang="ru-RU" dirty="0" err="1"/>
              <a:t>призначається</a:t>
            </a:r>
            <a:r>
              <a:rPr lang="ru-RU" dirty="0"/>
              <a:t> для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розміру</a:t>
            </a:r>
            <a:r>
              <a:rPr lang="ru-RU" dirty="0"/>
              <a:t> </a:t>
            </a:r>
            <a:r>
              <a:rPr lang="ru-RU" dirty="0" err="1"/>
              <a:t>податкових</a:t>
            </a:r>
            <a:r>
              <a:rPr lang="ru-RU" dirty="0"/>
              <a:t> </a:t>
            </a:r>
            <a:r>
              <a:rPr lang="ru-RU" dirty="0" err="1"/>
              <a:t>зобов’язань</a:t>
            </a:r>
            <a:r>
              <a:rPr lang="ru-RU" dirty="0"/>
              <a:t> </a:t>
            </a:r>
            <a:r>
              <a:rPr lang="ru-RU" dirty="0" err="1"/>
              <a:t>платника</a:t>
            </a:r>
            <a:r>
              <a:rPr lang="ru-RU" dirty="0"/>
              <a:t> </a:t>
            </a:r>
            <a:r>
              <a:rPr lang="ru-RU" dirty="0" err="1"/>
              <a:t>податків</a:t>
            </a:r>
            <a:r>
              <a:rPr lang="ru-RU" dirty="0"/>
              <a:t>.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нерозривно</a:t>
            </a:r>
            <a:r>
              <a:rPr lang="ru-RU" dirty="0"/>
              <a:t> </a:t>
            </a:r>
            <a:r>
              <a:rPr lang="ru-RU" dirty="0" err="1"/>
              <a:t>зв’язаний</a:t>
            </a:r>
            <a:r>
              <a:rPr lang="ru-RU" dirty="0"/>
              <a:t> з </a:t>
            </a:r>
            <a:r>
              <a:rPr lang="ru-RU" dirty="0" err="1"/>
              <a:t>бухгалтерським</a:t>
            </a:r>
            <a:r>
              <a:rPr lang="ru-RU" dirty="0"/>
              <a:t> </a:t>
            </a:r>
            <a:r>
              <a:rPr lang="ru-RU" dirty="0" err="1"/>
              <a:t>обліком</a:t>
            </a:r>
            <a:r>
              <a:rPr lang="ru-RU" dirty="0"/>
              <a:t>. </a:t>
            </a:r>
            <a:r>
              <a:rPr lang="ru-RU" dirty="0" err="1"/>
              <a:t>Вихідна</a:t>
            </a:r>
            <a:r>
              <a:rPr lang="ru-RU" dirty="0"/>
              <a:t> (</a:t>
            </a:r>
            <a:r>
              <a:rPr lang="ru-RU" dirty="0" err="1"/>
              <a:t>основна</a:t>
            </a:r>
            <a:r>
              <a:rPr lang="ru-RU" dirty="0"/>
              <a:t>) база </a:t>
            </a:r>
            <a:r>
              <a:rPr lang="ru-RU" dirty="0" err="1"/>
              <a:t>бухгалтерського</a:t>
            </a:r>
            <a:r>
              <a:rPr lang="ru-RU" dirty="0"/>
              <a:t> і </a:t>
            </a:r>
            <a:r>
              <a:rPr lang="ru-RU" dirty="0" err="1"/>
              <a:t>податкового</a:t>
            </a:r>
            <a:r>
              <a:rPr lang="ru-RU" dirty="0"/>
              <a:t> </a:t>
            </a:r>
            <a:r>
              <a:rPr lang="ru-RU" dirty="0" err="1"/>
              <a:t>обліку</a:t>
            </a:r>
            <a:r>
              <a:rPr lang="ru-RU" dirty="0"/>
              <a:t> </a:t>
            </a:r>
            <a:r>
              <a:rPr lang="ru-RU" dirty="0" err="1"/>
              <a:t>єдина</a:t>
            </a:r>
            <a:r>
              <a:rPr lang="ru-RU" dirty="0"/>
              <a:t>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дані</a:t>
            </a:r>
            <a:r>
              <a:rPr lang="ru-RU" dirty="0"/>
              <a:t> </a:t>
            </a:r>
            <a:r>
              <a:rPr lang="ru-RU" dirty="0" err="1"/>
              <a:t>первинного</a:t>
            </a:r>
            <a:r>
              <a:rPr lang="ru-RU" dirty="0"/>
              <a:t> </a:t>
            </a:r>
            <a:r>
              <a:rPr lang="ru-RU" dirty="0" err="1"/>
              <a:t>обліку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002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AF9593-128D-4E7E-A44D-9CA67CE3E837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uk-UA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МЕТА дисципліни</a:t>
            </a:r>
            <a:endParaRPr lang="ru-RU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F5BCCE9-80CA-4F99-8ADD-859BB7A7DD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72633" y="3134041"/>
            <a:ext cx="6798734" cy="300951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ru-RU" sz="3200" dirty="0" err="1"/>
              <a:t>формування</a:t>
            </a:r>
            <a:r>
              <a:rPr lang="ru-RU" sz="3200" dirty="0"/>
              <a:t> у </a:t>
            </a:r>
            <a:r>
              <a:rPr lang="ru-RU" sz="3200" dirty="0" err="1"/>
              <a:t>студентів</a:t>
            </a:r>
            <a:r>
              <a:rPr lang="ru-RU" sz="3200" dirty="0"/>
              <a:t> </a:t>
            </a:r>
            <a:r>
              <a:rPr lang="ru-RU" sz="3200" dirty="0" err="1"/>
              <a:t>поняття</a:t>
            </a:r>
            <a:r>
              <a:rPr lang="ru-RU" sz="3200" dirty="0"/>
              <a:t> </a:t>
            </a:r>
            <a:r>
              <a:rPr lang="ru-RU" sz="3200" dirty="0" err="1"/>
              <a:t>обліку</a:t>
            </a:r>
            <a:r>
              <a:rPr lang="ru-RU" sz="3200" dirty="0"/>
              <a:t> і </a:t>
            </a:r>
            <a:r>
              <a:rPr lang="ru-RU" sz="3200" dirty="0" err="1"/>
              <a:t>набуття</a:t>
            </a:r>
            <a:r>
              <a:rPr lang="ru-RU" sz="3200" dirty="0"/>
              <a:t> </a:t>
            </a:r>
            <a:r>
              <a:rPr lang="ru-RU" sz="3200" dirty="0" err="1"/>
              <a:t>достатнього</a:t>
            </a:r>
            <a:r>
              <a:rPr lang="ru-RU" sz="3200" dirty="0"/>
              <a:t> </a:t>
            </a:r>
            <a:r>
              <a:rPr lang="ru-RU" sz="3200" dirty="0" err="1"/>
              <a:t>досвіду</a:t>
            </a:r>
            <a:r>
              <a:rPr lang="ru-RU" sz="3200" dirty="0"/>
              <a:t> </a:t>
            </a:r>
            <a:r>
              <a:rPr lang="ru-RU" sz="3200" dirty="0" err="1"/>
              <a:t>відображення</a:t>
            </a:r>
            <a:r>
              <a:rPr lang="ru-RU" sz="3200" dirty="0"/>
              <a:t> </a:t>
            </a:r>
            <a:r>
              <a:rPr lang="ru-RU" sz="3200" dirty="0" err="1"/>
              <a:t>даних</a:t>
            </a:r>
            <a:r>
              <a:rPr lang="ru-RU" sz="3200" dirty="0"/>
              <a:t>  у </a:t>
            </a:r>
            <a:r>
              <a:rPr lang="ru-RU" sz="3200" dirty="0" err="1"/>
              <a:t>бухгалтерському</a:t>
            </a:r>
            <a:r>
              <a:rPr lang="ru-RU" sz="3200" dirty="0"/>
              <a:t> </a:t>
            </a:r>
            <a:r>
              <a:rPr lang="ru-RU" sz="3200" dirty="0" err="1"/>
              <a:t>обліку</a:t>
            </a:r>
            <a:r>
              <a:rPr lang="ru-RU" sz="3200" dirty="0"/>
              <a:t> та в </a:t>
            </a:r>
            <a:r>
              <a:rPr lang="ru-RU" sz="3200" dirty="0" err="1"/>
              <a:t>звітності</a:t>
            </a:r>
            <a:r>
              <a:rPr lang="ru-RU" sz="3200" dirty="0"/>
              <a:t> </a:t>
            </a:r>
            <a:r>
              <a:rPr lang="ru-RU" sz="3200" dirty="0" err="1"/>
              <a:t>підприємства</a:t>
            </a:r>
            <a:endParaRPr lang="uk-UA" sz="3600" b="1" dirty="0"/>
          </a:p>
        </p:txBody>
      </p:sp>
      <p:sp>
        <p:nvSpPr>
          <p:cNvPr id="5" name="Стрелка: вниз 4">
            <a:extLst>
              <a:ext uri="{FF2B5EF4-FFF2-40B4-BE49-F238E27FC236}">
                <a16:creationId xmlns:a16="http://schemas.microsoft.com/office/drawing/2014/main" id="{B45D81D2-0609-4E8F-A9D0-6C10AF95995C}"/>
              </a:ext>
            </a:extLst>
          </p:cNvPr>
          <p:cNvSpPr/>
          <p:nvPr/>
        </p:nvSpPr>
        <p:spPr>
          <a:xfrm>
            <a:off x="3203848" y="2420888"/>
            <a:ext cx="2880320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244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1052736"/>
            <a:ext cx="6345753" cy="720079"/>
          </a:xfr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uk-UA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rPr>
              <a:t>Завдання дисципліни: 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1D70FFE8-AB42-4544-9D74-511715CB9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624" y="2492896"/>
            <a:ext cx="6571343" cy="345061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dirty="0"/>
              <a:t>- </a:t>
            </a:r>
            <a:r>
              <a:rPr lang="ru-RU" sz="2800" dirty="0" err="1"/>
              <a:t>помогти</a:t>
            </a:r>
            <a:r>
              <a:rPr lang="ru-RU" sz="2800" dirty="0"/>
              <a:t> </a:t>
            </a:r>
            <a:r>
              <a:rPr lang="ru-RU" sz="2800" dirty="0" err="1"/>
              <a:t>студентові</a:t>
            </a:r>
            <a:r>
              <a:rPr lang="ru-RU" sz="2800" dirty="0"/>
              <a:t> </a:t>
            </a:r>
            <a:r>
              <a:rPr lang="ru-RU" sz="2800" dirty="0" err="1"/>
              <a:t>сформувати</a:t>
            </a:r>
            <a:r>
              <a:rPr lang="ru-RU" sz="2800" dirty="0"/>
              <a:t> </a:t>
            </a:r>
            <a:r>
              <a:rPr lang="ru-RU" sz="2800" dirty="0" err="1"/>
              <a:t>вірне</a:t>
            </a:r>
            <a:r>
              <a:rPr lang="ru-RU" sz="2800" dirty="0"/>
              <a:t> </a:t>
            </a:r>
            <a:r>
              <a:rPr lang="ru-RU" sz="2800" dirty="0" err="1"/>
              <a:t>уявлення</a:t>
            </a:r>
            <a:r>
              <a:rPr lang="ru-RU" sz="2800" dirty="0"/>
              <a:t> про </a:t>
            </a:r>
            <a:r>
              <a:rPr lang="ru-RU" sz="2800" dirty="0" err="1"/>
              <a:t>сутність</a:t>
            </a:r>
            <a:r>
              <a:rPr lang="ru-RU" sz="2800" dirty="0"/>
              <a:t> </a:t>
            </a:r>
            <a:r>
              <a:rPr lang="ru-RU" sz="2800" dirty="0" err="1"/>
              <a:t>обліку</a:t>
            </a:r>
            <a:r>
              <a:rPr lang="ru-RU" sz="2800" dirty="0"/>
              <a:t> і </a:t>
            </a:r>
            <a:r>
              <a:rPr lang="ru-RU" sz="2800" dirty="0" err="1"/>
              <a:t>звітності</a:t>
            </a:r>
            <a:r>
              <a:rPr lang="ru-RU" sz="2800" dirty="0"/>
              <a:t>; </a:t>
            </a:r>
          </a:p>
          <a:p>
            <a:pPr marL="0" indent="0" algn="ctr">
              <a:buNone/>
            </a:pPr>
            <a:r>
              <a:rPr lang="ru-RU" sz="2800" dirty="0"/>
              <a:t>- </a:t>
            </a:r>
            <a:r>
              <a:rPr lang="ru-RU" sz="2800" dirty="0" err="1"/>
              <a:t>навчити</a:t>
            </a:r>
            <a:r>
              <a:rPr lang="ru-RU" sz="2800" dirty="0"/>
              <a:t> студента </a:t>
            </a:r>
            <a:r>
              <a:rPr lang="ru-RU" sz="2800" dirty="0" err="1"/>
              <a:t>складати</a:t>
            </a:r>
            <a:r>
              <a:rPr lang="ru-RU" sz="2800" dirty="0"/>
              <a:t> (</a:t>
            </a:r>
            <a:r>
              <a:rPr lang="ru-RU" sz="2800" dirty="0" err="1"/>
              <a:t>заповнювати</a:t>
            </a:r>
            <a:r>
              <a:rPr lang="ru-RU" sz="2800" dirty="0"/>
              <a:t>) </a:t>
            </a:r>
            <a:r>
              <a:rPr lang="ru-RU" sz="2800" dirty="0" err="1"/>
              <a:t>податкові</a:t>
            </a:r>
            <a:r>
              <a:rPr lang="ru-RU" sz="2800" dirty="0"/>
              <a:t> </a:t>
            </a:r>
            <a:r>
              <a:rPr lang="ru-RU" sz="2800" dirty="0" err="1"/>
              <a:t>декларації</a:t>
            </a:r>
            <a:r>
              <a:rPr lang="ru-RU" sz="2800" dirty="0"/>
              <a:t> та </a:t>
            </a:r>
            <a:r>
              <a:rPr lang="ru-RU" sz="2800" dirty="0" err="1"/>
              <a:t>іншу</a:t>
            </a:r>
            <a:r>
              <a:rPr lang="ru-RU" sz="2800" dirty="0"/>
              <a:t> </a:t>
            </a:r>
            <a:r>
              <a:rPr lang="ru-RU" sz="2800" dirty="0" err="1"/>
              <a:t>звітність</a:t>
            </a:r>
            <a:r>
              <a:rPr lang="ru-RU" sz="2800" dirty="0"/>
              <a:t>, </a:t>
            </a:r>
            <a:r>
              <a:rPr lang="ru-RU" sz="2800" dirty="0" err="1"/>
              <a:t>що</a:t>
            </a:r>
            <a:r>
              <a:rPr lang="ru-RU" sz="2800" dirty="0"/>
              <a:t> </a:t>
            </a:r>
            <a:r>
              <a:rPr lang="ru-RU" sz="2800" dirty="0" err="1"/>
              <a:t>надається</a:t>
            </a:r>
            <a:r>
              <a:rPr lang="ru-RU" sz="2800" dirty="0"/>
              <a:t> в </a:t>
            </a:r>
            <a:r>
              <a:rPr lang="ru-RU" sz="2800" dirty="0" err="1"/>
              <a:t>органи</a:t>
            </a:r>
            <a:r>
              <a:rPr lang="ru-RU" sz="2800" dirty="0"/>
              <a:t>.</a:t>
            </a:r>
            <a:endParaRPr lang="uk-UA" sz="4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96502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476672"/>
            <a:ext cx="7488831" cy="3672408"/>
          </a:xfrm>
        </p:spPr>
        <p:txBody>
          <a:bodyPr>
            <a:normAutofit/>
          </a:bodyPr>
          <a:lstStyle/>
          <a:p>
            <a:pPr algn="just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Предметом є</a:t>
            </a:r>
            <a:r>
              <a:rPr lang="ru-RU" dirty="0"/>
              <a:t> </a:t>
            </a:r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теорії</a:t>
            </a:r>
            <a:r>
              <a:rPr lang="ru-RU" dirty="0"/>
              <a:t> і практики </a:t>
            </a:r>
            <a:r>
              <a:rPr lang="ru-RU" dirty="0" err="1"/>
              <a:t>організації</a:t>
            </a:r>
            <a:r>
              <a:rPr lang="ru-RU" dirty="0"/>
              <a:t>, методики </a:t>
            </a:r>
            <a:r>
              <a:rPr lang="ru-RU" dirty="0" err="1"/>
              <a:t>складання</a:t>
            </a:r>
            <a:r>
              <a:rPr lang="ru-RU" dirty="0"/>
              <a:t> і порядку </a:t>
            </a:r>
            <a:r>
              <a:rPr lang="ru-RU" dirty="0" err="1"/>
              <a:t>подання</a:t>
            </a:r>
            <a:r>
              <a:rPr lang="ru-RU" dirty="0"/>
              <a:t> </a:t>
            </a:r>
            <a:r>
              <a:rPr lang="ru-RU" dirty="0" err="1"/>
              <a:t>фінансової</a:t>
            </a:r>
            <a:r>
              <a:rPr lang="ru-RU" dirty="0"/>
              <a:t> </a:t>
            </a:r>
            <a:r>
              <a:rPr lang="ru-RU" dirty="0" err="1"/>
              <a:t>звітності</a:t>
            </a:r>
            <a:r>
              <a:rPr lang="ru-RU" dirty="0"/>
              <a:t> </a:t>
            </a:r>
            <a:r>
              <a:rPr lang="ru-RU" dirty="0" err="1"/>
              <a:t>підприємств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2" name="Picture 4" descr="Логістичний менеджмент - ДВНЗ &quot;ПДТУ&quot;">
            <a:extLst>
              <a:ext uri="{FF2B5EF4-FFF2-40B4-BE49-F238E27FC236}">
                <a16:creationId xmlns:a16="http://schemas.microsoft.com/office/drawing/2014/main" id="{22FDD6C4-AA92-45AC-A4BE-FD8006B41C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636912"/>
            <a:ext cx="3960440" cy="2161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7106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632848" cy="1094126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 на практиці: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B274EFCE-CBC6-437C-B268-9A2CAD489DDF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/>
          <a:p>
            <a:pPr algn="just"/>
            <a:r>
              <a:rPr lang="ru-RU" dirty="0" err="1"/>
              <a:t>Становлення</a:t>
            </a:r>
            <a:r>
              <a:rPr lang="ru-RU" dirty="0"/>
              <a:t> та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як </a:t>
            </a:r>
            <a:r>
              <a:rPr lang="ru-RU" dirty="0" err="1"/>
              <a:t>незалежної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 з </a:t>
            </a:r>
            <a:r>
              <a:rPr lang="ru-RU" dirty="0" err="1"/>
              <a:t>формуванням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ринкової</a:t>
            </a:r>
            <a:r>
              <a:rPr lang="ru-RU" dirty="0"/>
              <a:t> </a:t>
            </a:r>
            <a:r>
              <a:rPr lang="ru-RU" dirty="0" err="1"/>
              <a:t>моделі</a:t>
            </a:r>
            <a:r>
              <a:rPr lang="ru-RU" dirty="0"/>
              <a:t> </a:t>
            </a:r>
            <a:r>
              <a:rPr lang="ru-RU" dirty="0" err="1"/>
              <a:t>господарювання</a:t>
            </a:r>
            <a:r>
              <a:rPr lang="ru-RU" dirty="0"/>
              <a:t>, </a:t>
            </a:r>
            <a:r>
              <a:rPr lang="ru-RU" dirty="0" err="1"/>
              <a:t>поступова</a:t>
            </a:r>
            <a:r>
              <a:rPr lang="ru-RU" dirty="0"/>
              <a:t> </a:t>
            </a:r>
            <a:r>
              <a:rPr lang="ru-RU" dirty="0" err="1"/>
              <a:t>інтеграція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 в </a:t>
            </a:r>
            <a:r>
              <a:rPr lang="ru-RU" dirty="0" err="1"/>
              <a:t>світову</a:t>
            </a:r>
            <a:r>
              <a:rPr lang="ru-RU" dirty="0"/>
              <a:t> </a:t>
            </a:r>
            <a:r>
              <a:rPr lang="ru-RU" dirty="0" err="1"/>
              <a:t>співдружність</a:t>
            </a:r>
            <a:r>
              <a:rPr lang="ru-RU" dirty="0"/>
              <a:t>, </a:t>
            </a:r>
            <a:r>
              <a:rPr lang="ru-RU" dirty="0" err="1"/>
              <a:t>вступ</a:t>
            </a:r>
            <a:r>
              <a:rPr lang="ru-RU" dirty="0"/>
              <a:t> до </a:t>
            </a:r>
            <a:r>
              <a:rPr lang="ru-RU" dirty="0" err="1"/>
              <a:t>Міжнародного</a:t>
            </a:r>
            <a:r>
              <a:rPr lang="ru-RU" dirty="0"/>
              <a:t> валютного фонду, </a:t>
            </a:r>
            <a:r>
              <a:rPr lang="ru-RU" dirty="0" err="1"/>
              <a:t>розширення</a:t>
            </a:r>
            <a:r>
              <a:rPr lang="ru-RU" dirty="0"/>
              <a:t> </a:t>
            </a:r>
            <a:r>
              <a:rPr lang="ru-RU" dirty="0" err="1"/>
              <a:t>зовнішньоекономічної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вимагають</a:t>
            </a:r>
            <a:r>
              <a:rPr lang="ru-RU" dirty="0"/>
              <a:t> нового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багатосторонніх</a:t>
            </a:r>
            <a:r>
              <a:rPr lang="ru-RU" dirty="0"/>
              <a:t> </a:t>
            </a:r>
            <a:r>
              <a:rPr lang="ru-RU" dirty="0" err="1"/>
              <a:t>економічних</a:t>
            </a:r>
            <a:r>
              <a:rPr lang="ru-RU" dirty="0"/>
              <a:t> </a:t>
            </a:r>
            <a:r>
              <a:rPr lang="ru-RU" dirty="0" err="1"/>
              <a:t>взаємовідносин</a:t>
            </a:r>
            <a:r>
              <a:rPr lang="ru-RU" dirty="0"/>
              <a:t> та </a:t>
            </a:r>
            <a:r>
              <a:rPr lang="ru-RU" dirty="0" err="1"/>
              <a:t>відповідного</a:t>
            </a:r>
            <a:r>
              <a:rPr lang="ru-RU" dirty="0"/>
              <a:t> </a:t>
            </a:r>
            <a:r>
              <a:rPr lang="ru-RU" dirty="0" err="1"/>
              <a:t>стандартизованого</a:t>
            </a:r>
            <a:r>
              <a:rPr lang="ru-RU" dirty="0"/>
              <a:t> </a:t>
            </a:r>
            <a:r>
              <a:rPr lang="ru-RU" dirty="0" err="1"/>
              <a:t>інформаційного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. 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зростає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</a:t>
            </a:r>
            <a:r>
              <a:rPr lang="ru-RU" dirty="0" err="1"/>
              <a:t>повноти</a:t>
            </a:r>
            <a:r>
              <a:rPr lang="ru-RU" dirty="0"/>
              <a:t> та </a:t>
            </a:r>
            <a:r>
              <a:rPr lang="ru-RU" dirty="0" err="1"/>
              <a:t>достовірності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про </a:t>
            </a:r>
            <a:r>
              <a:rPr lang="ru-RU" dirty="0" err="1"/>
              <a:t>фінансовий</a:t>
            </a:r>
            <a:r>
              <a:rPr lang="ru-RU" dirty="0"/>
              <a:t> стан та </a:t>
            </a:r>
            <a:r>
              <a:rPr lang="ru-RU" dirty="0" err="1"/>
              <a:t>результати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підприємств</a:t>
            </a:r>
            <a:r>
              <a:rPr lang="ru-RU" dirty="0"/>
              <a:t> при </a:t>
            </a:r>
            <a:r>
              <a:rPr lang="ru-RU" dirty="0" err="1"/>
              <a:t>вирішенні</a:t>
            </a:r>
            <a:r>
              <a:rPr lang="ru-RU" dirty="0"/>
              <a:t> </a:t>
            </a:r>
            <a:r>
              <a:rPr lang="ru-RU" dirty="0" err="1"/>
              <a:t>поточних</a:t>
            </a:r>
            <a:r>
              <a:rPr lang="ru-RU" dirty="0"/>
              <a:t> та </a:t>
            </a:r>
            <a:r>
              <a:rPr lang="ru-RU" dirty="0" err="1"/>
              <a:t>перспективних</a:t>
            </a:r>
            <a:r>
              <a:rPr lang="ru-RU" dirty="0"/>
              <a:t> </a:t>
            </a:r>
            <a:r>
              <a:rPr lang="ru-RU" dirty="0" err="1"/>
              <a:t>господарських</a:t>
            </a:r>
            <a:r>
              <a:rPr lang="ru-RU" dirty="0"/>
              <a:t> проблем, </a:t>
            </a:r>
            <a:r>
              <a:rPr lang="ru-RU" dirty="0" err="1"/>
              <a:t>котру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надати</a:t>
            </a:r>
            <a:r>
              <a:rPr lang="ru-RU" dirty="0"/>
              <a:t> </a:t>
            </a:r>
            <a:r>
              <a:rPr lang="ru-RU" dirty="0" err="1"/>
              <a:t>саме</a:t>
            </a:r>
            <a:r>
              <a:rPr lang="ru-RU" dirty="0"/>
              <a:t> </a:t>
            </a:r>
            <a:r>
              <a:rPr lang="ru-RU" dirty="0" err="1"/>
              <a:t>фінансова</a:t>
            </a:r>
            <a:r>
              <a:rPr lang="ru-RU" dirty="0"/>
              <a:t> </a:t>
            </a:r>
            <a:r>
              <a:rPr lang="ru-RU" dirty="0" err="1"/>
              <a:t>звітність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38901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7574145" cy="648072"/>
          </a:xfrm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>
            <a:normAutofit/>
          </a:bodyPr>
          <a:lstStyle/>
          <a:p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Теми, які передбачено РПНД: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916452"/>
              </p:ext>
            </p:extLst>
          </p:nvPr>
        </p:nvGraphicFramePr>
        <p:xfrm>
          <a:off x="971600" y="1204336"/>
          <a:ext cx="7200800" cy="46065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0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67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9073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endParaRPr lang="ru-RU" sz="1600" b="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122555" marR="122555" marT="50800" marB="50800" vert="vert2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0" noProof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 теми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0" noProof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(згідно з РПНД)</a:t>
                      </a:r>
                      <a:endParaRPr lang="uk-UA" sz="1600" b="0" noProof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09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err="1"/>
                        <a:t>Поняття</a:t>
                      </a:r>
                      <a:r>
                        <a:rPr lang="ru-RU" sz="1600" dirty="0"/>
                        <a:t> та </a:t>
                      </a:r>
                      <a:r>
                        <a:rPr lang="ru-RU" sz="1600" dirty="0" err="1"/>
                        <a:t>призначення</a:t>
                      </a:r>
                      <a:r>
                        <a:rPr lang="ru-RU" sz="1600" dirty="0"/>
                        <a:t> </a:t>
                      </a:r>
                      <a:r>
                        <a:rPr lang="ru-RU" sz="1600" dirty="0" err="1"/>
                        <a:t>звітності</a:t>
                      </a:r>
                      <a:r>
                        <a:rPr lang="ru-RU" sz="1600" dirty="0"/>
                        <a:t> </a:t>
                      </a:r>
                      <a:r>
                        <a:rPr lang="ru-RU" sz="1600" dirty="0" err="1"/>
                        <a:t>підприємств</a:t>
                      </a:r>
                      <a:endParaRPr lang="uk-UA" sz="16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err="1"/>
                        <a:t>Фінансова</a:t>
                      </a:r>
                      <a:r>
                        <a:rPr lang="ru-RU" sz="1600" dirty="0"/>
                        <a:t> </a:t>
                      </a:r>
                      <a:r>
                        <a:rPr lang="ru-RU" sz="1600" dirty="0" err="1"/>
                        <a:t>звітність</a:t>
                      </a:r>
                      <a:r>
                        <a:rPr lang="ru-RU" sz="1600" dirty="0"/>
                        <a:t>, </a:t>
                      </a:r>
                      <a:r>
                        <a:rPr lang="ru-RU" sz="1600" dirty="0" err="1"/>
                        <a:t>її</a:t>
                      </a:r>
                      <a:r>
                        <a:rPr lang="ru-RU" sz="1600" dirty="0"/>
                        <a:t> </a:t>
                      </a:r>
                      <a:r>
                        <a:rPr lang="ru-RU" sz="1600" dirty="0" err="1"/>
                        <a:t>сутність</a:t>
                      </a:r>
                      <a:r>
                        <a:rPr lang="ru-RU" sz="1600" dirty="0"/>
                        <a:t> та </a:t>
                      </a:r>
                      <a:r>
                        <a:rPr lang="ru-RU" sz="1600" dirty="0" err="1"/>
                        <a:t>значення</a:t>
                      </a:r>
                      <a:r>
                        <a:rPr lang="ru-RU" sz="1600" dirty="0"/>
                        <a:t>. </a:t>
                      </a:r>
                      <a:r>
                        <a:rPr lang="ru-RU" sz="1600" dirty="0" err="1"/>
                        <a:t>Заключні</a:t>
                      </a:r>
                      <a:r>
                        <a:rPr lang="ru-RU" sz="1600" dirty="0"/>
                        <a:t> </a:t>
                      </a:r>
                      <a:r>
                        <a:rPr lang="ru-RU" sz="1600" dirty="0" err="1"/>
                        <a:t>роботи</a:t>
                      </a:r>
                      <a:r>
                        <a:rPr lang="ru-RU" sz="1600" dirty="0"/>
                        <a:t> перед </a:t>
                      </a:r>
                      <a:r>
                        <a:rPr lang="ru-RU" sz="1600" dirty="0" err="1"/>
                        <a:t>складанням</a:t>
                      </a:r>
                      <a:r>
                        <a:rPr lang="ru-RU" sz="1600" dirty="0"/>
                        <a:t> </a:t>
                      </a:r>
                      <a:r>
                        <a:rPr lang="ru-RU" sz="1600" dirty="0" err="1"/>
                        <a:t>фінансової</a:t>
                      </a:r>
                      <a:r>
                        <a:rPr lang="ru-RU" sz="1600" dirty="0"/>
                        <a:t> </a:t>
                      </a:r>
                      <a:r>
                        <a:rPr lang="ru-RU" sz="1600" dirty="0" err="1"/>
                        <a:t>звітності</a:t>
                      </a:r>
                      <a:r>
                        <a:rPr lang="ru-RU" sz="1600" dirty="0"/>
                        <a:t> та </a:t>
                      </a:r>
                      <a:r>
                        <a:rPr lang="ru-RU" sz="1600" dirty="0" err="1"/>
                        <a:t>основні</a:t>
                      </a:r>
                      <a:r>
                        <a:rPr lang="ru-RU" sz="1600" dirty="0"/>
                        <a:t> </a:t>
                      </a:r>
                      <a:r>
                        <a:rPr lang="ru-RU" sz="1600" dirty="0" err="1"/>
                        <a:t>етапи</a:t>
                      </a:r>
                      <a:r>
                        <a:rPr lang="ru-RU" sz="1600" dirty="0"/>
                        <a:t> </a:t>
                      </a:r>
                      <a:r>
                        <a:rPr lang="ru-RU" sz="1600" dirty="0" err="1"/>
                        <a:t>її</a:t>
                      </a:r>
                      <a:r>
                        <a:rPr lang="ru-RU" sz="1600" dirty="0"/>
                        <a:t> </a:t>
                      </a:r>
                      <a:r>
                        <a:rPr lang="ru-RU" sz="1600" dirty="0" err="1"/>
                        <a:t>підготовки</a:t>
                      </a:r>
                      <a:endParaRPr lang="uk-UA" sz="16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90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b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Склад, структура та порядок </a:t>
                      </a:r>
                      <a:r>
                        <a:rPr lang="ru-RU" sz="1600" dirty="0" err="1"/>
                        <a:t>складання</a:t>
                      </a:r>
                      <a:r>
                        <a:rPr lang="ru-RU" sz="1600" dirty="0"/>
                        <a:t> Балансу (</a:t>
                      </a:r>
                      <a:r>
                        <a:rPr lang="ru-RU" sz="1600" dirty="0" err="1"/>
                        <a:t>Звіту</a:t>
                      </a:r>
                      <a:r>
                        <a:rPr lang="ru-RU" sz="1600" dirty="0"/>
                        <a:t> про </a:t>
                      </a:r>
                      <a:r>
                        <a:rPr lang="ru-RU" sz="1600" dirty="0" err="1"/>
                        <a:t>фінансовий</a:t>
                      </a:r>
                      <a:r>
                        <a:rPr lang="ru-RU" sz="1600" dirty="0"/>
                        <a:t> стан)</a:t>
                      </a:r>
                      <a:endParaRPr lang="uk-UA" sz="1600" b="0" noProof="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90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b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algn="just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dirty="0" err="1"/>
                        <a:t>Звіт</a:t>
                      </a:r>
                      <a:r>
                        <a:rPr lang="ru-RU" sz="1600" dirty="0"/>
                        <a:t> про </a:t>
                      </a:r>
                      <a:r>
                        <a:rPr lang="ru-RU" sz="1600" dirty="0" err="1"/>
                        <a:t>фінансові</a:t>
                      </a:r>
                      <a:r>
                        <a:rPr lang="ru-RU" sz="1600" dirty="0"/>
                        <a:t> </a:t>
                      </a:r>
                      <a:r>
                        <a:rPr lang="ru-RU" sz="1600" dirty="0" err="1"/>
                        <a:t>результати</a:t>
                      </a:r>
                      <a:r>
                        <a:rPr lang="ru-RU" sz="1600" dirty="0"/>
                        <a:t> та порядок </a:t>
                      </a:r>
                      <a:r>
                        <a:rPr lang="ru-RU" sz="1600" dirty="0" err="1"/>
                        <a:t>його</a:t>
                      </a:r>
                      <a:r>
                        <a:rPr lang="ru-RU" sz="1600" dirty="0"/>
                        <a:t> </a:t>
                      </a:r>
                      <a:r>
                        <a:rPr lang="ru-RU" sz="1600" dirty="0" err="1"/>
                        <a:t>складання</a:t>
                      </a:r>
                      <a:endParaRPr lang="uk-UA" sz="16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09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b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algn="just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dirty="0" err="1"/>
                        <a:t>Звіт</a:t>
                      </a:r>
                      <a:r>
                        <a:rPr lang="ru-RU" sz="1600" dirty="0"/>
                        <a:t> про рух </a:t>
                      </a:r>
                      <a:r>
                        <a:rPr lang="ru-RU" sz="1600" dirty="0" err="1"/>
                        <a:t>грошових</a:t>
                      </a:r>
                      <a:r>
                        <a:rPr lang="ru-RU" sz="1600" dirty="0"/>
                        <a:t> </a:t>
                      </a:r>
                      <a:r>
                        <a:rPr lang="ru-RU" sz="1600" dirty="0" err="1"/>
                        <a:t>коштів</a:t>
                      </a:r>
                      <a:r>
                        <a:rPr lang="ru-RU" sz="1600" dirty="0"/>
                        <a:t> та </a:t>
                      </a:r>
                      <a:r>
                        <a:rPr lang="ru-RU" sz="1600" dirty="0" err="1"/>
                        <a:t>особливості</a:t>
                      </a:r>
                      <a:r>
                        <a:rPr lang="ru-RU" sz="1600" dirty="0"/>
                        <a:t> </a:t>
                      </a:r>
                      <a:r>
                        <a:rPr lang="ru-RU" sz="1600" dirty="0" err="1"/>
                        <a:t>його</a:t>
                      </a:r>
                      <a:r>
                        <a:rPr lang="ru-RU" sz="1600" dirty="0"/>
                        <a:t> </a:t>
                      </a:r>
                      <a:r>
                        <a:rPr lang="ru-RU" sz="1600" dirty="0" err="1"/>
                        <a:t>складання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90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b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algn="just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dirty="0" err="1"/>
                        <a:t>Значення</a:t>
                      </a:r>
                      <a:r>
                        <a:rPr lang="ru-RU" sz="1600" dirty="0"/>
                        <a:t> та порядок </a:t>
                      </a:r>
                      <a:r>
                        <a:rPr lang="ru-RU" sz="1600" dirty="0" err="1"/>
                        <a:t>формування</a:t>
                      </a:r>
                      <a:r>
                        <a:rPr lang="ru-RU" sz="1600" dirty="0"/>
                        <a:t> </a:t>
                      </a:r>
                      <a:r>
                        <a:rPr lang="ru-RU" sz="1600" dirty="0" err="1"/>
                        <a:t>Звіту</a:t>
                      </a:r>
                      <a:r>
                        <a:rPr lang="ru-RU" sz="1600" dirty="0"/>
                        <a:t> про </a:t>
                      </a:r>
                      <a:r>
                        <a:rPr lang="ru-RU" sz="1600" dirty="0" err="1"/>
                        <a:t>власний</a:t>
                      </a:r>
                      <a:r>
                        <a:rPr lang="ru-RU" sz="1600" dirty="0"/>
                        <a:t> </a:t>
                      </a:r>
                      <a:r>
                        <a:rPr lang="ru-RU" sz="1600" dirty="0" err="1"/>
                        <a:t>капітал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390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algn="just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dirty="0"/>
                        <a:t>Склад та порядок </a:t>
                      </a:r>
                      <a:r>
                        <a:rPr lang="ru-RU" sz="1600" dirty="0" err="1"/>
                        <a:t>складання</a:t>
                      </a:r>
                      <a:r>
                        <a:rPr lang="ru-RU" sz="1600" dirty="0"/>
                        <a:t> </a:t>
                      </a:r>
                      <a:r>
                        <a:rPr lang="ru-RU" sz="1600" dirty="0" err="1"/>
                        <a:t>Приміток</a:t>
                      </a:r>
                      <a:r>
                        <a:rPr lang="ru-RU" sz="1600" dirty="0"/>
                        <a:t> до </a:t>
                      </a:r>
                      <a:r>
                        <a:rPr lang="ru-RU" sz="1600" dirty="0" err="1"/>
                        <a:t>річної</a:t>
                      </a:r>
                      <a:r>
                        <a:rPr lang="ru-RU" sz="1600" dirty="0"/>
                        <a:t> </a:t>
                      </a:r>
                      <a:r>
                        <a:rPr lang="ru-RU" sz="1600" dirty="0" err="1"/>
                        <a:t>фінансової</a:t>
                      </a:r>
                      <a:r>
                        <a:rPr lang="ru-RU" sz="1600" dirty="0"/>
                        <a:t> </a:t>
                      </a:r>
                      <a:r>
                        <a:rPr lang="ru-RU" sz="1600"/>
                        <a:t>звітності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8322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Галерея">
  <a:themeElements>
    <a:clrScheme name="Галерея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Галерея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алерея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353</TotalTime>
  <Words>339</Words>
  <Application>Microsoft Office PowerPoint</Application>
  <PresentationFormat>Экран (4:3)</PresentationFormat>
  <Paragraphs>38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Gill Sans MT</vt:lpstr>
      <vt:lpstr>Times New Roman</vt:lpstr>
      <vt:lpstr>Verdana</vt:lpstr>
      <vt:lpstr>Галерея</vt:lpstr>
      <vt:lpstr>     Облік і звітність суб'єктів господарювання</vt:lpstr>
      <vt:lpstr>Презентация PowerPoint</vt:lpstr>
      <vt:lpstr>МЕТА дисципліни</vt:lpstr>
      <vt:lpstr>Завдання дисципліни: </vt:lpstr>
      <vt:lpstr>Презентация PowerPoint</vt:lpstr>
      <vt:lpstr>Застосування на практиці:</vt:lpstr>
      <vt:lpstr>Теми, які передбачено РПНД: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СОЦІОЛОГІЯ ЯК НАУКА.МЕТОДОЛОГІЯ</dc:title>
  <dc:creator>Илона</dc:creator>
  <cp:lastModifiedBy>Зина и Саша Цыс</cp:lastModifiedBy>
  <cp:revision>36</cp:revision>
  <dcterms:created xsi:type="dcterms:W3CDTF">2018-02-16T18:20:03Z</dcterms:created>
  <dcterms:modified xsi:type="dcterms:W3CDTF">2021-05-14T10:46:54Z</dcterms:modified>
</cp:coreProperties>
</file>