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73" r:id="rId3"/>
    <p:sldId id="275" r:id="rId4"/>
    <p:sldId id="272" r:id="rId5"/>
    <p:sldId id="270" r:id="rId6"/>
    <p:sldId id="274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Зина и Саша Цыс" initials="ЗиСЦ" lastIdx="1" clrIdx="0">
    <p:extLst>
      <p:ext uri="{19B8F6BF-5375-455C-9EA6-DF929625EA0E}">
        <p15:presenceInfo xmlns:p15="http://schemas.microsoft.com/office/powerpoint/2012/main" userId="fe155adfc0d43b8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90" d="100"/>
          <a:sy n="90" d="100"/>
        </p:scale>
        <p:origin x="14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951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1979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24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417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587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2530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5765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970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25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3182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14.05.2021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864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558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436375"/>
            <a:ext cx="5826719" cy="1646302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uk-UA" sz="4000" b="1" dirty="0"/>
              <a:t>Аудит та внутрішньогосподарський контроль</a:t>
            </a:r>
            <a:endParaRPr lang="uk-UA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082677"/>
            <a:ext cx="6192688" cy="3266952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uk-UA" dirty="0"/>
              <a:t>Дисципліна за вибором</a:t>
            </a:r>
          </a:p>
          <a:p>
            <a:r>
              <a:rPr lang="uk-UA" dirty="0"/>
              <a:t>Спеціальність 073 «</a:t>
            </a:r>
            <a:r>
              <a:rPr lang="uk-UA" dirty="0" err="1"/>
              <a:t>Менеджмнет</a:t>
            </a:r>
            <a:r>
              <a:rPr lang="uk-UA" dirty="0"/>
              <a:t>»</a:t>
            </a:r>
          </a:p>
          <a:p>
            <a:endParaRPr lang="uk-UA" dirty="0"/>
          </a:p>
        </p:txBody>
      </p:sp>
      <p:pic>
        <p:nvPicPr>
          <p:cNvPr id="4" name="Picture 2" descr="Обязательный аудит для ООО в 2018 году">
            <a:extLst>
              <a:ext uri="{FF2B5EF4-FFF2-40B4-BE49-F238E27FC236}">
                <a16:creationId xmlns:a16="http://schemas.microsoft.com/office/drawing/2014/main" id="{8837B34B-3145-4922-A400-06D67FC2B7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1837" y="4797152"/>
            <a:ext cx="2600325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446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dirty="0"/>
          </a:p>
        </p:txBody>
      </p:sp>
      <p:pic>
        <p:nvPicPr>
          <p:cNvPr id="1026" name="Picture 2" descr="Гурток “Логістичний менеджмент” | Кафедра менеджменту факультету менеджменту  та маркетингу Національний технічний університет України Київський  політехнічний інститут імені Ігоря Сікорського">
            <a:extLst>
              <a:ext uri="{FF2B5EF4-FFF2-40B4-BE49-F238E27FC236}">
                <a16:creationId xmlns:a16="http://schemas.microsoft.com/office/drawing/2014/main" id="{B55D4DCA-514A-4ECF-819E-BE92A50F5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876131"/>
            <a:ext cx="4968552" cy="3271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1537B86-F321-4B0C-AB4A-01BBEFF8603A}"/>
              </a:ext>
            </a:extLst>
          </p:cNvPr>
          <p:cNvSpPr txBox="1"/>
          <p:nvPr/>
        </p:nvSpPr>
        <p:spPr>
          <a:xfrm>
            <a:off x="899592" y="643475"/>
            <a:ext cx="770485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/>
              <a:t>засвоєння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і </a:t>
            </a:r>
            <a:r>
              <a:rPr lang="ru-RU" dirty="0" err="1"/>
              <a:t>умінь</a:t>
            </a:r>
            <a:r>
              <a:rPr lang="ru-RU" dirty="0"/>
              <a:t> з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проведення</a:t>
            </a:r>
            <a:r>
              <a:rPr lang="ru-RU" dirty="0"/>
              <a:t> та </a:t>
            </a:r>
            <a:r>
              <a:rPr lang="ru-RU" dirty="0" err="1"/>
              <a:t>аналізу</a:t>
            </a:r>
            <a:r>
              <a:rPr lang="ru-RU" dirty="0"/>
              <a:t> аудиту і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управлінської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(</a:t>
            </a:r>
            <a:r>
              <a:rPr lang="ru-RU" dirty="0" err="1"/>
              <a:t>підприємств</a:t>
            </a:r>
            <a:r>
              <a:rPr lang="ru-RU" dirty="0"/>
              <a:t>, </a:t>
            </a:r>
            <a:r>
              <a:rPr lang="ru-RU" dirty="0" err="1"/>
              <a:t>установ</a:t>
            </a:r>
            <a:r>
              <a:rPr lang="ru-RU" dirty="0"/>
              <a:t>),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аудиторської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,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недоліків</a:t>
            </a:r>
            <a:r>
              <a:rPr lang="ru-RU" dirty="0"/>
              <a:t> та проблем у </a:t>
            </a:r>
            <a:r>
              <a:rPr lang="ru-RU" dirty="0" err="1"/>
              <a:t>методиці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керівників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ланок, </a:t>
            </a:r>
            <a:r>
              <a:rPr lang="ru-RU" dirty="0" err="1"/>
              <a:t>комплексний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існуючого</a:t>
            </a:r>
            <a:r>
              <a:rPr lang="ru-RU" dirty="0"/>
              <a:t> стану </a:t>
            </a:r>
            <a:r>
              <a:rPr lang="ru-RU" dirty="0" err="1"/>
              <a:t>управлінської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зібраних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та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рекомендацій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механізмів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економічності</a:t>
            </a:r>
            <a:r>
              <a:rPr lang="ru-RU" dirty="0"/>
              <a:t>, </a:t>
            </a:r>
            <a:r>
              <a:rPr lang="ru-RU" dirty="0" err="1"/>
              <a:t>ефективності</a:t>
            </a:r>
            <a:r>
              <a:rPr lang="ru-RU" dirty="0"/>
              <a:t> і </a:t>
            </a:r>
            <a:r>
              <a:rPr lang="ru-RU" dirty="0" err="1"/>
              <a:t>результативності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управлінської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рівнів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500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AF9593-128D-4E7E-A44D-9CA67CE3E837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uk-UA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МЕТА дисципліни</a:t>
            </a: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5BCCE9-80CA-4F99-8ADD-859BB7A7DD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2633" y="3134041"/>
            <a:ext cx="6798734" cy="30095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/>
            <a:r>
              <a:rPr lang="ru-RU" sz="2800" dirty="0" err="1"/>
              <a:t>засвоєння</a:t>
            </a:r>
            <a:r>
              <a:rPr lang="ru-RU" sz="2800" dirty="0"/>
              <a:t> </a:t>
            </a:r>
            <a:r>
              <a:rPr lang="ru-RU" sz="2800" dirty="0" err="1"/>
              <a:t>знань</a:t>
            </a:r>
            <a:r>
              <a:rPr lang="ru-RU" sz="2800" dirty="0"/>
              <a:t> і </a:t>
            </a:r>
            <a:r>
              <a:rPr lang="ru-RU" sz="2800" dirty="0" err="1"/>
              <a:t>умінь</a:t>
            </a:r>
            <a:r>
              <a:rPr lang="ru-RU" sz="2800" dirty="0"/>
              <a:t> з </a:t>
            </a:r>
            <a:r>
              <a:rPr lang="ru-RU" sz="2800" dirty="0" err="1"/>
              <a:t>організації</a:t>
            </a:r>
            <a:r>
              <a:rPr lang="ru-RU" sz="2800" dirty="0"/>
              <a:t>, </a:t>
            </a:r>
            <a:r>
              <a:rPr lang="ru-RU" sz="2800" dirty="0" err="1"/>
              <a:t>проведення</a:t>
            </a:r>
            <a:r>
              <a:rPr lang="ru-RU" sz="2800" dirty="0"/>
              <a:t> та </a:t>
            </a:r>
            <a:r>
              <a:rPr lang="ru-RU" sz="2800" dirty="0" err="1"/>
              <a:t>аналізу</a:t>
            </a:r>
            <a:r>
              <a:rPr lang="ru-RU" sz="2800" dirty="0"/>
              <a:t> аудиту і </a:t>
            </a:r>
            <a:r>
              <a:rPr lang="ru-RU" sz="2800" dirty="0" err="1"/>
              <a:t>оцінювання</a:t>
            </a:r>
            <a:r>
              <a:rPr lang="ru-RU" sz="2800" dirty="0"/>
              <a:t> </a:t>
            </a:r>
            <a:r>
              <a:rPr lang="ru-RU" sz="2800" dirty="0" err="1"/>
              <a:t>управлінської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 </a:t>
            </a:r>
            <a:r>
              <a:rPr lang="ru-RU" sz="2800" dirty="0" err="1"/>
              <a:t>організацій</a:t>
            </a:r>
            <a:r>
              <a:rPr lang="ru-RU" sz="2800" dirty="0"/>
              <a:t> (</a:t>
            </a:r>
            <a:r>
              <a:rPr lang="ru-RU" sz="2800" dirty="0" err="1"/>
              <a:t>підприємств</a:t>
            </a:r>
            <a:r>
              <a:rPr lang="ru-RU" sz="2800" dirty="0"/>
              <a:t>, </a:t>
            </a:r>
            <a:r>
              <a:rPr lang="ru-RU" sz="2800" dirty="0" err="1"/>
              <a:t>установ</a:t>
            </a:r>
            <a:r>
              <a:rPr lang="ru-RU" sz="2800" dirty="0"/>
              <a:t>), </a:t>
            </a:r>
            <a:r>
              <a:rPr lang="ru-RU" sz="2800" dirty="0" err="1"/>
              <a:t>зокрема</a:t>
            </a:r>
            <a:r>
              <a:rPr lang="ru-RU" sz="2800" dirty="0"/>
              <a:t> </a:t>
            </a:r>
            <a:r>
              <a:rPr lang="ru-RU" sz="2800" dirty="0" err="1"/>
              <a:t>організація</a:t>
            </a:r>
            <a:r>
              <a:rPr lang="ru-RU" sz="2800" dirty="0"/>
              <a:t> </a:t>
            </a:r>
            <a:r>
              <a:rPr lang="ru-RU" sz="2800" dirty="0" err="1"/>
              <a:t>аудиторської</a:t>
            </a:r>
            <a:r>
              <a:rPr lang="ru-RU" sz="2800" dirty="0"/>
              <a:t> </a:t>
            </a:r>
            <a:r>
              <a:rPr lang="ru-RU" sz="2800" dirty="0" err="1"/>
              <a:t>перевірки</a:t>
            </a:r>
            <a:r>
              <a:rPr lang="ru-RU" sz="2800" dirty="0"/>
              <a:t>, </a:t>
            </a:r>
            <a:r>
              <a:rPr lang="ru-RU" sz="2800" dirty="0" err="1"/>
              <a:t>виявлення</a:t>
            </a:r>
            <a:r>
              <a:rPr lang="ru-RU" sz="2800" dirty="0"/>
              <a:t> </a:t>
            </a:r>
            <a:r>
              <a:rPr lang="ru-RU" sz="2800" dirty="0" err="1"/>
              <a:t>недоліків</a:t>
            </a:r>
            <a:r>
              <a:rPr lang="ru-RU" sz="2800" dirty="0"/>
              <a:t> та проблем у </a:t>
            </a:r>
            <a:r>
              <a:rPr lang="ru-RU" sz="2800" dirty="0" err="1"/>
              <a:t>методиці</a:t>
            </a:r>
            <a:r>
              <a:rPr lang="ru-RU" sz="2800" dirty="0"/>
              <a:t> </a:t>
            </a:r>
            <a:r>
              <a:rPr lang="ru-RU" sz="2800" dirty="0" err="1"/>
              <a:t>управління</a:t>
            </a:r>
            <a:r>
              <a:rPr lang="ru-RU" sz="2800" dirty="0"/>
              <a:t> </a:t>
            </a:r>
            <a:r>
              <a:rPr lang="ru-RU" sz="2800" dirty="0" err="1"/>
              <a:t>керівників</a:t>
            </a:r>
            <a:r>
              <a:rPr lang="ru-RU" sz="2800" dirty="0"/>
              <a:t> </a:t>
            </a:r>
            <a:r>
              <a:rPr lang="ru-RU" sz="2800" dirty="0" err="1"/>
              <a:t>різних</a:t>
            </a:r>
            <a:r>
              <a:rPr lang="ru-RU" sz="2800" dirty="0"/>
              <a:t> ланок, </a:t>
            </a:r>
            <a:r>
              <a:rPr lang="ru-RU" sz="2800" dirty="0" err="1"/>
              <a:t>комплексний</a:t>
            </a:r>
            <a:r>
              <a:rPr lang="ru-RU" sz="2800" dirty="0"/>
              <a:t> </a:t>
            </a:r>
            <a:r>
              <a:rPr lang="ru-RU" sz="2800" dirty="0" err="1"/>
              <a:t>аналіз</a:t>
            </a:r>
            <a:r>
              <a:rPr lang="ru-RU" sz="2800" dirty="0"/>
              <a:t> </a:t>
            </a:r>
            <a:r>
              <a:rPr lang="ru-RU" sz="2800" dirty="0" err="1"/>
              <a:t>існуючого</a:t>
            </a:r>
            <a:r>
              <a:rPr lang="ru-RU" sz="2800" dirty="0"/>
              <a:t> стану </a:t>
            </a:r>
            <a:r>
              <a:rPr lang="ru-RU" sz="2800" dirty="0" err="1"/>
              <a:t>управлінської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 на </a:t>
            </a:r>
            <a:r>
              <a:rPr lang="ru-RU" sz="2800" dirty="0" err="1"/>
              <a:t>основі</a:t>
            </a:r>
            <a:r>
              <a:rPr lang="ru-RU" sz="2800" dirty="0"/>
              <a:t> </a:t>
            </a:r>
            <a:r>
              <a:rPr lang="ru-RU" sz="2800" dirty="0" err="1"/>
              <a:t>зібраних</a:t>
            </a:r>
            <a:r>
              <a:rPr lang="ru-RU" sz="2800" dirty="0"/>
              <a:t> </a:t>
            </a:r>
            <a:r>
              <a:rPr lang="ru-RU" sz="2800" dirty="0" err="1"/>
              <a:t>даних</a:t>
            </a:r>
            <a:r>
              <a:rPr lang="ru-RU" sz="2800" dirty="0"/>
              <a:t> та </a:t>
            </a:r>
            <a:r>
              <a:rPr lang="ru-RU" sz="2800" dirty="0" err="1"/>
              <a:t>надання</a:t>
            </a:r>
            <a:r>
              <a:rPr lang="ru-RU" sz="2800" dirty="0"/>
              <a:t> </a:t>
            </a:r>
            <a:r>
              <a:rPr lang="ru-RU" sz="2800" dirty="0" err="1"/>
              <a:t>рекомендацій</a:t>
            </a:r>
            <a:r>
              <a:rPr lang="ru-RU" sz="2800" dirty="0"/>
              <a:t> </a:t>
            </a:r>
            <a:r>
              <a:rPr lang="ru-RU" sz="2800" dirty="0" err="1"/>
              <a:t>щодо</a:t>
            </a:r>
            <a:r>
              <a:rPr lang="ru-RU" sz="2800" dirty="0"/>
              <a:t> </a:t>
            </a:r>
            <a:r>
              <a:rPr lang="ru-RU" sz="2800" dirty="0" err="1"/>
              <a:t>механізмів</a:t>
            </a:r>
            <a:r>
              <a:rPr lang="ru-RU" sz="2800" dirty="0"/>
              <a:t> </a:t>
            </a:r>
            <a:r>
              <a:rPr lang="ru-RU" sz="2800" dirty="0" err="1"/>
              <a:t>підвищення</a:t>
            </a:r>
            <a:r>
              <a:rPr lang="ru-RU" sz="2800" dirty="0"/>
              <a:t> </a:t>
            </a:r>
            <a:r>
              <a:rPr lang="ru-RU" sz="2800" dirty="0" err="1"/>
              <a:t>економічності</a:t>
            </a:r>
            <a:r>
              <a:rPr lang="ru-RU" sz="2800" dirty="0"/>
              <a:t>, </a:t>
            </a:r>
            <a:r>
              <a:rPr lang="ru-RU" sz="2800" dirty="0" err="1"/>
              <a:t>ефективності</a:t>
            </a:r>
            <a:r>
              <a:rPr lang="ru-RU" sz="2800" dirty="0"/>
              <a:t> і </a:t>
            </a:r>
            <a:r>
              <a:rPr lang="ru-RU" sz="2800" dirty="0" err="1"/>
              <a:t>результативності</a:t>
            </a:r>
            <a:r>
              <a:rPr lang="ru-RU" sz="2800" dirty="0"/>
              <a:t> </a:t>
            </a:r>
            <a:r>
              <a:rPr lang="ru-RU" sz="2800" dirty="0" err="1"/>
              <a:t>роботи</a:t>
            </a:r>
            <a:r>
              <a:rPr lang="ru-RU" sz="2800" dirty="0"/>
              <a:t> </a:t>
            </a:r>
            <a:r>
              <a:rPr lang="ru-RU" sz="2800" dirty="0" err="1"/>
              <a:t>суб’єктів</a:t>
            </a:r>
            <a:r>
              <a:rPr lang="ru-RU" sz="2800" dirty="0"/>
              <a:t> </a:t>
            </a:r>
            <a:r>
              <a:rPr lang="ru-RU" sz="2800" dirty="0" err="1"/>
              <a:t>управлінської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 </a:t>
            </a:r>
            <a:r>
              <a:rPr lang="ru-RU" sz="2800" dirty="0" err="1"/>
              <a:t>різних</a:t>
            </a:r>
            <a:r>
              <a:rPr lang="ru-RU" sz="2800" dirty="0"/>
              <a:t> </a:t>
            </a:r>
            <a:r>
              <a:rPr lang="ru-RU" sz="2800" dirty="0" err="1"/>
              <a:t>рівнів</a:t>
            </a:r>
            <a:r>
              <a:rPr lang="ru-RU" sz="2800" dirty="0"/>
              <a:t>. </a:t>
            </a:r>
            <a:endParaRPr lang="uk-UA" sz="3600" b="1" dirty="0"/>
          </a:p>
        </p:txBody>
      </p:sp>
      <p:sp>
        <p:nvSpPr>
          <p:cNvPr id="5" name="Стрелка: вниз 4">
            <a:extLst>
              <a:ext uri="{FF2B5EF4-FFF2-40B4-BE49-F238E27FC236}">
                <a16:creationId xmlns:a16="http://schemas.microsoft.com/office/drawing/2014/main" id="{B45D81D2-0609-4E8F-A9D0-6C10AF95995C}"/>
              </a:ext>
            </a:extLst>
          </p:cNvPr>
          <p:cNvSpPr/>
          <p:nvPr/>
        </p:nvSpPr>
        <p:spPr>
          <a:xfrm>
            <a:off x="3203848" y="2420888"/>
            <a:ext cx="288032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244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052736"/>
            <a:ext cx="6345753" cy="720079"/>
          </a:xfr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rPr>
              <a:t>Завдання дисципліни: 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1D70FFE8-AB42-4544-9D74-511715CB9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2492896"/>
            <a:ext cx="6571343" cy="345061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err="1"/>
              <a:t>вивчення</a:t>
            </a:r>
            <a:r>
              <a:rPr lang="ru-RU" sz="3200" dirty="0"/>
              <a:t> </a:t>
            </a:r>
            <a:r>
              <a:rPr lang="ru-RU" sz="3200" dirty="0" err="1"/>
              <a:t>теоретичних</a:t>
            </a:r>
            <a:r>
              <a:rPr lang="ru-RU" sz="3200" dirty="0"/>
              <a:t> засад </a:t>
            </a:r>
            <a:r>
              <a:rPr lang="ru-RU" sz="3200" dirty="0" err="1"/>
              <a:t>організації</a:t>
            </a:r>
            <a:r>
              <a:rPr lang="ru-RU" sz="3200" dirty="0"/>
              <a:t> контролю та </a:t>
            </a:r>
            <a:r>
              <a:rPr lang="ru-RU" sz="3200" dirty="0" err="1"/>
              <a:t>ревізії</a:t>
            </a:r>
            <a:r>
              <a:rPr lang="ru-RU" sz="3200" dirty="0"/>
              <a:t> в </a:t>
            </a:r>
            <a:r>
              <a:rPr lang="ru-RU" sz="3200" dirty="0" err="1"/>
              <a:t>Україні</a:t>
            </a:r>
            <a:r>
              <a:rPr lang="ru-RU" sz="3200" dirty="0"/>
              <a:t>, методики і </a:t>
            </a:r>
            <a:r>
              <a:rPr lang="ru-RU" sz="3200" dirty="0" err="1"/>
              <a:t>техніки</a:t>
            </a:r>
            <a:r>
              <a:rPr lang="ru-RU" sz="3200" dirty="0"/>
              <a:t> контрольно-</a:t>
            </a:r>
            <a:r>
              <a:rPr lang="ru-RU" sz="3200" dirty="0" err="1"/>
              <a:t>ревізійної</a:t>
            </a:r>
            <a:r>
              <a:rPr lang="ru-RU" sz="3200" dirty="0"/>
              <a:t> </a:t>
            </a:r>
            <a:r>
              <a:rPr lang="ru-RU" sz="3200" dirty="0" err="1"/>
              <a:t>роботи</a:t>
            </a:r>
            <a:r>
              <a:rPr lang="ru-RU" sz="3200" dirty="0"/>
              <a:t> в </a:t>
            </a:r>
            <a:r>
              <a:rPr lang="ru-RU" sz="3200" dirty="0" err="1"/>
              <a:t>організаціях</a:t>
            </a:r>
            <a:r>
              <a:rPr lang="ru-RU" sz="3200" dirty="0"/>
              <a:t> </a:t>
            </a:r>
            <a:r>
              <a:rPr lang="ru-RU" sz="3200" dirty="0" err="1"/>
              <a:t>різних</a:t>
            </a:r>
            <a:r>
              <a:rPr lang="ru-RU" sz="3200" dirty="0"/>
              <a:t> форм </a:t>
            </a:r>
            <a:r>
              <a:rPr lang="ru-RU" sz="3200" dirty="0" err="1"/>
              <a:t>власності</a:t>
            </a:r>
            <a:r>
              <a:rPr lang="ru-RU" sz="3200" dirty="0"/>
              <a:t>. </a:t>
            </a:r>
            <a:endParaRPr lang="uk-UA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650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7488831" cy="3672408"/>
          </a:xfrm>
        </p:spPr>
        <p:txBody>
          <a:bodyPr>
            <a:normAutofit/>
          </a:bodyPr>
          <a:lstStyle/>
          <a:p>
            <a:pPr algn="just"/>
            <a:r>
              <a:rPr lang="ru-RU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Предметом є</a:t>
            </a:r>
            <a:r>
              <a:rPr lang="ru-RU"/>
              <a:t> </a:t>
            </a:r>
            <a:r>
              <a:rPr lang="ru-RU" dirty="0" err="1"/>
              <a:t>організація</a:t>
            </a:r>
            <a:r>
              <a:rPr lang="ru-RU" dirty="0"/>
              <a:t>, </a:t>
            </a:r>
            <a:r>
              <a:rPr lang="ru-RU" dirty="0" err="1"/>
              <a:t>проведення</a:t>
            </a:r>
            <a:r>
              <a:rPr lang="ru-RU" dirty="0"/>
              <a:t> та </a:t>
            </a:r>
            <a:r>
              <a:rPr lang="ru-RU" dirty="0" err="1"/>
              <a:t>аналіз</a:t>
            </a:r>
            <a:r>
              <a:rPr lang="ru-RU" dirty="0"/>
              <a:t> аудиту і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управлінської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(</a:t>
            </a:r>
            <a:r>
              <a:rPr lang="ru-RU" dirty="0" err="1"/>
              <a:t>підприємств</a:t>
            </a:r>
            <a:r>
              <a:rPr lang="ru-RU" dirty="0"/>
              <a:t>, </a:t>
            </a:r>
            <a:r>
              <a:rPr lang="ru-RU" dirty="0" err="1"/>
              <a:t>установ</a:t>
            </a:r>
            <a:r>
              <a:rPr lang="ru-RU" dirty="0"/>
              <a:t>)..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Логістичний менеджмент - ДВНЗ &quot;ПДТУ&quot;">
            <a:extLst>
              <a:ext uri="{FF2B5EF4-FFF2-40B4-BE49-F238E27FC236}">
                <a16:creationId xmlns:a16="http://schemas.microsoft.com/office/drawing/2014/main" id="{22FDD6C4-AA92-45AC-A4BE-FD8006B41C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884058"/>
            <a:ext cx="3960440" cy="2161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10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632848" cy="109412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 на практиці: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B274EFCE-CBC6-437C-B268-9A2CAD489DDF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just"/>
            <a:r>
              <a:rPr lang="ru-RU" dirty="0" err="1"/>
              <a:t>засвоєння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і </a:t>
            </a:r>
            <a:r>
              <a:rPr lang="ru-RU" dirty="0" err="1"/>
              <a:t>умінь</a:t>
            </a:r>
            <a:r>
              <a:rPr lang="ru-RU" dirty="0"/>
              <a:t> з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проведення</a:t>
            </a:r>
            <a:r>
              <a:rPr lang="ru-RU" dirty="0"/>
              <a:t> та </a:t>
            </a:r>
            <a:r>
              <a:rPr lang="ru-RU" dirty="0" err="1"/>
              <a:t>аналізу</a:t>
            </a:r>
            <a:r>
              <a:rPr lang="ru-RU" dirty="0"/>
              <a:t> аудиту і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управлінської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(</a:t>
            </a:r>
            <a:r>
              <a:rPr lang="ru-RU" dirty="0" err="1"/>
              <a:t>підприємств</a:t>
            </a:r>
            <a:r>
              <a:rPr lang="ru-RU" dirty="0"/>
              <a:t>, </a:t>
            </a:r>
            <a:r>
              <a:rPr lang="ru-RU" dirty="0" err="1"/>
              <a:t>установ</a:t>
            </a:r>
            <a:r>
              <a:rPr lang="ru-RU" dirty="0"/>
              <a:t>),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аудиторської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,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недоліків</a:t>
            </a:r>
            <a:r>
              <a:rPr lang="ru-RU" dirty="0"/>
              <a:t> та проблем у </a:t>
            </a:r>
            <a:r>
              <a:rPr lang="ru-RU" dirty="0" err="1"/>
              <a:t>методиці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керівників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ланок, </a:t>
            </a:r>
            <a:r>
              <a:rPr lang="ru-RU" dirty="0" err="1"/>
              <a:t>комплексний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існуючого</a:t>
            </a:r>
            <a:r>
              <a:rPr lang="ru-RU" dirty="0"/>
              <a:t> стану </a:t>
            </a:r>
            <a:r>
              <a:rPr lang="ru-RU" dirty="0" err="1"/>
              <a:t>управлінської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зібраних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та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рекомендацій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механізмів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економічності</a:t>
            </a:r>
            <a:r>
              <a:rPr lang="ru-RU" dirty="0"/>
              <a:t>, </a:t>
            </a:r>
            <a:r>
              <a:rPr lang="ru-RU" dirty="0" err="1"/>
              <a:t>ефективності</a:t>
            </a:r>
            <a:r>
              <a:rPr lang="ru-RU" dirty="0"/>
              <a:t> і </a:t>
            </a:r>
            <a:r>
              <a:rPr lang="ru-RU" dirty="0" err="1"/>
              <a:t>результативності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управлінської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рівнів</a:t>
            </a:r>
            <a:r>
              <a:rPr lang="ru-RU" dirty="0"/>
              <a:t>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3890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7574145" cy="648072"/>
          </a:xfr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Теми, які передбачено РПНД: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292248"/>
              </p:ext>
            </p:extLst>
          </p:nvPr>
        </p:nvGraphicFramePr>
        <p:xfrm>
          <a:off x="971600" y="1204336"/>
          <a:ext cx="7200800" cy="44493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073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122555" marR="122555" marT="50800" marB="5080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noProof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теми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noProof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(згідно з РПНД)</a:t>
                      </a:r>
                      <a:endParaRPr lang="uk-UA" sz="1600" b="0" noProof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Основні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засади аудиту і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оцінювання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управлінської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діяльності</a:t>
                      </a:r>
                      <a:endParaRPr lang="uk-UA" sz="16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Нормативно-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правове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регулювання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аудиторської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діяльності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Україні</a:t>
                      </a:r>
                      <a:endParaRPr lang="uk-UA" sz="16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err="1"/>
                        <a:t>Аудиторські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докази</a:t>
                      </a:r>
                      <a:r>
                        <a:rPr lang="ru-RU" sz="1600" dirty="0"/>
                        <a:t> та </a:t>
                      </a:r>
                      <a:r>
                        <a:rPr lang="ru-RU" sz="1600" dirty="0" err="1"/>
                        <a:t>робочі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документи</a:t>
                      </a:r>
                      <a:r>
                        <a:rPr lang="ru-RU" sz="1600" dirty="0"/>
                        <a:t> аудитора</a:t>
                      </a:r>
                      <a:endParaRPr lang="uk-UA" sz="1600" b="0" noProof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Аудиторські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докази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робочі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документи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аудитора</a:t>
                      </a:r>
                      <a:endParaRPr lang="uk-UA" sz="16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Організація і планування внутрішнього контролю. 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9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Інформаційне і методичне забезпечення внутрішнього контролю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9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Узагальнення і реалізація результатів внутрішнього контролю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32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348</TotalTime>
  <Words>323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Gill Sans MT</vt:lpstr>
      <vt:lpstr>Times New Roman</vt:lpstr>
      <vt:lpstr>Verdana</vt:lpstr>
      <vt:lpstr>Галерея</vt:lpstr>
      <vt:lpstr>     Аудит та внутрішньогосподарський контроль</vt:lpstr>
      <vt:lpstr>Презентация PowerPoint</vt:lpstr>
      <vt:lpstr>МЕТА дисципліни</vt:lpstr>
      <vt:lpstr>Завдання дисципліни: </vt:lpstr>
      <vt:lpstr>Презентация PowerPoint</vt:lpstr>
      <vt:lpstr>Застосування на практиці:</vt:lpstr>
      <vt:lpstr>Теми, які передбачено РПНД: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СОЦІОЛОГІЯ ЯК НАУКА.МЕТОДОЛОГІЯ</dc:title>
  <dc:creator>Илона</dc:creator>
  <cp:lastModifiedBy>Зина и Саша Цыс</cp:lastModifiedBy>
  <cp:revision>35</cp:revision>
  <dcterms:created xsi:type="dcterms:W3CDTF">2018-02-16T18:20:03Z</dcterms:created>
  <dcterms:modified xsi:type="dcterms:W3CDTF">2021-05-14T10:37:29Z</dcterms:modified>
</cp:coreProperties>
</file>