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73" r:id="rId3"/>
    <p:sldId id="275" r:id="rId4"/>
    <p:sldId id="272" r:id="rId5"/>
    <p:sldId id="270" r:id="rId6"/>
    <p:sldId id="274" r:id="rId7"/>
    <p:sldId id="271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Зина и Саша Цыс" initials="ЗиСЦ" lastIdx="1" clrIdx="0">
    <p:extLst>
      <p:ext uri="{19B8F6BF-5375-455C-9EA6-DF929625EA0E}">
        <p15:presenceInfo xmlns:p15="http://schemas.microsoft.com/office/powerpoint/2012/main" userId="fe155adfc0d43b8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90" d="100"/>
          <a:sy n="90" d="100"/>
        </p:scale>
        <p:origin x="143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14.05.2021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9480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8461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81220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42811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1325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52453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97980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6870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2579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3161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1559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65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14.05.2021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4971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14.05.2021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7456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14.05.2021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2567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1184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75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14.05.2021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4918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1436375"/>
            <a:ext cx="5826719" cy="1646302"/>
          </a:xfrm>
        </p:spPr>
        <p:txBody>
          <a:bodyPr>
            <a:normAutofit fontScale="90000"/>
          </a:bodyPr>
          <a:lstStyle/>
          <a:p>
            <a:pPr algn="ctr"/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r>
              <a:rPr lang="uk-UA" dirty="0"/>
              <a:t>Контроль і ревізія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3082677"/>
            <a:ext cx="6192688" cy="3266952"/>
          </a:xfrm>
        </p:spPr>
        <p:txBody>
          <a:bodyPr>
            <a:normAutofit/>
          </a:bodyPr>
          <a:lstStyle/>
          <a:p>
            <a:endParaRPr lang="ru-RU" dirty="0"/>
          </a:p>
          <a:p>
            <a:r>
              <a:rPr lang="uk-UA" dirty="0"/>
              <a:t>Дисципліна за вибором</a:t>
            </a:r>
          </a:p>
          <a:p>
            <a:r>
              <a:rPr lang="uk-UA" dirty="0"/>
              <a:t>Спеціальність 073 «</a:t>
            </a:r>
            <a:r>
              <a:rPr lang="uk-UA" dirty="0" err="1"/>
              <a:t>Менеджмнет</a:t>
            </a:r>
            <a:r>
              <a:rPr lang="uk-UA" dirty="0"/>
              <a:t>»</a:t>
            </a:r>
          </a:p>
          <a:p>
            <a:endParaRPr lang="uk-UA" dirty="0"/>
          </a:p>
        </p:txBody>
      </p:sp>
      <p:pic>
        <p:nvPicPr>
          <p:cNvPr id="1026" name="Picture 2" descr="Керівництво Департаменту освіти та гуманітарної політики міськради  перешкоджає ревізії, - Держаудитслужба (доповнено) — ПРОЧЕРК.інфо">
            <a:extLst>
              <a:ext uri="{FF2B5EF4-FFF2-40B4-BE49-F238E27FC236}">
                <a16:creationId xmlns:a16="http://schemas.microsoft.com/office/drawing/2014/main" id="{9A523DF0-45EA-4D63-8A1E-B35669F89E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437112"/>
            <a:ext cx="4340151" cy="289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446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uk-UA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uk-UA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uk-UA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1210900"/>
            <a:ext cx="644391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В </a:t>
            </a:r>
            <a:r>
              <a:rPr lang="ru-RU" sz="2000" dirty="0" err="1"/>
              <a:t>Україні</a:t>
            </a:r>
            <a:r>
              <a:rPr lang="ru-RU" sz="2000" dirty="0"/>
              <a:t> в </a:t>
            </a:r>
            <a:r>
              <a:rPr lang="ru-RU" sz="2000" dirty="0" err="1"/>
              <a:t>умовах</a:t>
            </a:r>
            <a:r>
              <a:rPr lang="ru-RU" sz="2000" dirty="0"/>
              <a:t> </a:t>
            </a:r>
            <a:r>
              <a:rPr lang="ru-RU" sz="2000" dirty="0" err="1"/>
              <a:t>фінансової</a:t>
            </a:r>
            <a:r>
              <a:rPr lang="ru-RU" sz="2000" dirty="0"/>
              <a:t> </a:t>
            </a:r>
            <a:r>
              <a:rPr lang="ru-RU" sz="2000" dirty="0" err="1"/>
              <a:t>кризи</a:t>
            </a:r>
            <a:r>
              <a:rPr lang="ru-RU" sz="2000" dirty="0"/>
              <a:t> та </a:t>
            </a:r>
            <a:r>
              <a:rPr lang="ru-RU" sz="2000" dirty="0" err="1"/>
              <a:t>економічної</a:t>
            </a:r>
            <a:r>
              <a:rPr lang="ru-RU" sz="2000" dirty="0"/>
              <a:t> </a:t>
            </a:r>
            <a:r>
              <a:rPr lang="ru-RU" sz="2000" dirty="0" err="1"/>
              <a:t>нестабільності</a:t>
            </a:r>
            <a:r>
              <a:rPr lang="ru-RU" sz="2000" dirty="0"/>
              <a:t>, </a:t>
            </a:r>
            <a:r>
              <a:rPr lang="ru-RU" sz="2000" dirty="0" err="1"/>
              <a:t>підвищується</a:t>
            </a:r>
            <a:r>
              <a:rPr lang="ru-RU" sz="2000" dirty="0"/>
              <a:t> роль контролю і </a:t>
            </a:r>
            <a:r>
              <a:rPr lang="ru-RU" sz="2000" dirty="0" err="1"/>
              <a:t>ревізії</a:t>
            </a:r>
            <a:r>
              <a:rPr lang="ru-RU" sz="2000" dirty="0"/>
              <a:t> з </a:t>
            </a:r>
            <a:r>
              <a:rPr lang="ru-RU" sz="2000" dirty="0" err="1"/>
              <a:t>сторони</a:t>
            </a:r>
            <a:r>
              <a:rPr lang="ru-RU" sz="2000" dirty="0"/>
              <a:t> </a:t>
            </a:r>
            <a:r>
              <a:rPr lang="ru-RU" sz="2000" dirty="0" err="1"/>
              <a:t>держави</a:t>
            </a:r>
            <a:r>
              <a:rPr lang="ru-RU" sz="2000" dirty="0"/>
              <a:t>.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Гурток “Логістичний менеджмент” | Кафедра менеджменту факультету менеджменту  та маркетингу Національний технічний університет України Київський  політехнічний інститут імені Ігоря Сікорського">
            <a:extLst>
              <a:ext uri="{FF2B5EF4-FFF2-40B4-BE49-F238E27FC236}">
                <a16:creationId xmlns:a16="http://schemas.microsoft.com/office/drawing/2014/main" id="{B55D4DCA-514A-4ECF-819E-BE92A50F5D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876131"/>
            <a:ext cx="4968552" cy="3271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002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AF9593-128D-4E7E-A44D-9CA67CE3E837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uk-UA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МЕТА дисципліни</a:t>
            </a:r>
            <a:endParaRPr lang="ru-RU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F5BCCE9-80CA-4F99-8ADD-859BB7A7DD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72633" y="3134041"/>
            <a:ext cx="6798734" cy="300951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ru-RU" sz="3600" dirty="0" err="1"/>
              <a:t>оволодіння</a:t>
            </a:r>
            <a:r>
              <a:rPr lang="ru-RU" sz="3600" dirty="0"/>
              <a:t> </a:t>
            </a:r>
            <a:r>
              <a:rPr lang="ru-RU" sz="3600" dirty="0" err="1"/>
              <a:t>базовими</a:t>
            </a:r>
            <a:r>
              <a:rPr lang="ru-RU" sz="3600" dirty="0"/>
              <a:t> </a:t>
            </a:r>
            <a:r>
              <a:rPr lang="ru-RU" sz="3600" dirty="0" err="1"/>
              <a:t>теоретичними</a:t>
            </a:r>
            <a:r>
              <a:rPr lang="ru-RU" sz="3600" dirty="0"/>
              <a:t> </a:t>
            </a:r>
            <a:r>
              <a:rPr lang="ru-RU" sz="3600" dirty="0" err="1"/>
              <a:t>знаннями</a:t>
            </a:r>
            <a:r>
              <a:rPr lang="ru-RU" sz="3600" dirty="0"/>
              <a:t> та </a:t>
            </a:r>
            <a:r>
              <a:rPr lang="ru-RU" sz="3600" dirty="0" err="1"/>
              <a:t>набуття</a:t>
            </a:r>
            <a:r>
              <a:rPr lang="ru-RU" sz="3600" dirty="0"/>
              <a:t> </a:t>
            </a:r>
            <a:r>
              <a:rPr lang="ru-RU" sz="3600" dirty="0" err="1"/>
              <a:t>практичних</a:t>
            </a:r>
            <a:r>
              <a:rPr lang="ru-RU" sz="3600" dirty="0"/>
              <a:t> </a:t>
            </a:r>
            <a:r>
              <a:rPr lang="ru-RU" sz="3600" dirty="0" err="1"/>
              <a:t>навичок</a:t>
            </a:r>
            <a:r>
              <a:rPr lang="ru-RU" sz="3600" dirty="0"/>
              <a:t> </a:t>
            </a:r>
            <a:r>
              <a:rPr lang="ru-RU" sz="3600" dirty="0" err="1"/>
              <a:t>проведення</a:t>
            </a:r>
            <a:r>
              <a:rPr lang="ru-RU" sz="3600" dirty="0"/>
              <a:t> </a:t>
            </a:r>
            <a:r>
              <a:rPr lang="ru-RU" sz="3600" dirty="0" err="1"/>
              <a:t>ревізій</a:t>
            </a:r>
            <a:r>
              <a:rPr lang="ru-RU" sz="3600" dirty="0"/>
              <a:t> та </a:t>
            </a:r>
            <a:r>
              <a:rPr lang="ru-RU" sz="3600" dirty="0" err="1"/>
              <a:t>перевірок</a:t>
            </a:r>
            <a:endParaRPr lang="uk-UA" sz="3600" b="1" dirty="0"/>
          </a:p>
        </p:txBody>
      </p:sp>
      <p:sp>
        <p:nvSpPr>
          <p:cNvPr id="5" name="Стрелка: вниз 4">
            <a:extLst>
              <a:ext uri="{FF2B5EF4-FFF2-40B4-BE49-F238E27FC236}">
                <a16:creationId xmlns:a16="http://schemas.microsoft.com/office/drawing/2014/main" id="{B45D81D2-0609-4E8F-A9D0-6C10AF95995C}"/>
              </a:ext>
            </a:extLst>
          </p:cNvPr>
          <p:cNvSpPr/>
          <p:nvPr/>
        </p:nvSpPr>
        <p:spPr>
          <a:xfrm>
            <a:off x="3203848" y="2420888"/>
            <a:ext cx="2880320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6244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052736"/>
            <a:ext cx="6345753" cy="720079"/>
          </a:xfr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Завдання дисципліни: 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1D70FFE8-AB42-4544-9D74-511715CB9504}"/>
              </a:ext>
            </a:extLst>
          </p:cNvPr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 err="1"/>
              <a:t>вивчення</a:t>
            </a:r>
            <a:r>
              <a:rPr lang="ru-RU" sz="3200" dirty="0"/>
              <a:t> </a:t>
            </a:r>
            <a:r>
              <a:rPr lang="ru-RU" sz="3200" dirty="0" err="1"/>
              <a:t>теоретичних</a:t>
            </a:r>
            <a:r>
              <a:rPr lang="ru-RU" sz="3200" dirty="0"/>
              <a:t> засад </a:t>
            </a:r>
            <a:r>
              <a:rPr lang="ru-RU" sz="3200" dirty="0" err="1"/>
              <a:t>організації</a:t>
            </a:r>
            <a:r>
              <a:rPr lang="ru-RU" sz="3200" dirty="0"/>
              <a:t> контролю та </a:t>
            </a:r>
            <a:r>
              <a:rPr lang="ru-RU" sz="3200" dirty="0" err="1"/>
              <a:t>ревізії</a:t>
            </a:r>
            <a:r>
              <a:rPr lang="ru-RU" sz="3200" dirty="0"/>
              <a:t> в </a:t>
            </a:r>
            <a:r>
              <a:rPr lang="ru-RU" sz="3200" dirty="0" err="1"/>
              <a:t>Україні</a:t>
            </a:r>
            <a:r>
              <a:rPr lang="ru-RU" sz="3200" dirty="0"/>
              <a:t>, методики і </a:t>
            </a:r>
            <a:r>
              <a:rPr lang="ru-RU" sz="3200" dirty="0" err="1"/>
              <a:t>техніки</a:t>
            </a:r>
            <a:r>
              <a:rPr lang="ru-RU" sz="3200" dirty="0"/>
              <a:t> контрольно-</a:t>
            </a:r>
            <a:r>
              <a:rPr lang="ru-RU" sz="3200" dirty="0" err="1"/>
              <a:t>ревізійної</a:t>
            </a:r>
            <a:r>
              <a:rPr lang="ru-RU" sz="3200" dirty="0"/>
              <a:t> </a:t>
            </a:r>
            <a:r>
              <a:rPr lang="ru-RU" sz="3200" dirty="0" err="1"/>
              <a:t>роботи</a:t>
            </a:r>
            <a:r>
              <a:rPr lang="ru-RU" sz="3200" dirty="0"/>
              <a:t> в </a:t>
            </a:r>
            <a:r>
              <a:rPr lang="ru-RU" sz="3200" dirty="0" err="1"/>
              <a:t>організаціях</a:t>
            </a:r>
            <a:r>
              <a:rPr lang="ru-RU" sz="3200" dirty="0"/>
              <a:t> </a:t>
            </a:r>
            <a:r>
              <a:rPr lang="ru-RU" sz="3200" dirty="0" err="1"/>
              <a:t>різних</a:t>
            </a:r>
            <a:r>
              <a:rPr lang="ru-RU" sz="3200" dirty="0"/>
              <a:t> форм </a:t>
            </a:r>
            <a:r>
              <a:rPr lang="ru-RU" sz="3200" dirty="0" err="1"/>
              <a:t>власності</a:t>
            </a:r>
            <a:r>
              <a:rPr lang="ru-RU" sz="3200" dirty="0"/>
              <a:t>. </a:t>
            </a:r>
            <a:endParaRPr lang="uk-UA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650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76672"/>
            <a:ext cx="7488831" cy="3672408"/>
          </a:xfrm>
        </p:spPr>
        <p:txBody>
          <a:bodyPr>
            <a:normAutofit/>
          </a:bodyPr>
          <a:lstStyle/>
          <a:p>
            <a:pPr algn="just"/>
            <a:r>
              <a:rPr lang="ru-RU" sz="1600" b="0" i="0" dirty="0" err="1">
                <a:solidFill>
                  <a:srgbClr val="FF9900"/>
                </a:solidFill>
                <a:effectLst/>
                <a:latin typeface="Helvetica" panose="020B0604020202020204" pitchFamily="34" charset="0"/>
              </a:rPr>
              <a:t>Програмою</a:t>
            </a:r>
            <a:r>
              <a:rPr lang="ru-RU" sz="1600" b="0" i="0" dirty="0">
                <a:solidFill>
                  <a:srgbClr val="FF9900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ru-RU" sz="1600" b="0" i="0" dirty="0" err="1">
                <a:solidFill>
                  <a:srgbClr val="FF9900"/>
                </a:solidFill>
                <a:effectLst/>
                <a:latin typeface="Helvetica" panose="020B0604020202020204" pitchFamily="34" charset="0"/>
              </a:rPr>
              <a:t>навчальної</a:t>
            </a:r>
            <a:r>
              <a:rPr lang="ru-RU" sz="1600" b="0" i="0" dirty="0">
                <a:solidFill>
                  <a:srgbClr val="FF9900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ru-RU" sz="1600" b="0" i="0" dirty="0" err="1">
                <a:solidFill>
                  <a:srgbClr val="FF9900"/>
                </a:solidFill>
                <a:effectLst/>
                <a:latin typeface="Helvetica" panose="020B0604020202020204" pitchFamily="34" charset="0"/>
              </a:rPr>
              <a:t>дисципліни</a:t>
            </a:r>
            <a:r>
              <a:rPr lang="ru-RU" sz="1600" b="0" i="0" dirty="0">
                <a:solidFill>
                  <a:srgbClr val="FF9900"/>
                </a:solidFill>
                <a:effectLst/>
                <a:latin typeface="Helvetica" panose="020B0604020202020204" pitchFamily="34" charset="0"/>
              </a:rPr>
              <a:t> "Контроль і </a:t>
            </a:r>
            <a:r>
              <a:rPr lang="ru-RU" sz="1600" b="0" i="0" dirty="0" err="1">
                <a:solidFill>
                  <a:srgbClr val="FF9900"/>
                </a:solidFill>
                <a:effectLst/>
                <a:latin typeface="Helvetica" panose="020B0604020202020204" pitchFamily="34" charset="0"/>
              </a:rPr>
              <a:t>ревізія</a:t>
            </a:r>
            <a:r>
              <a:rPr lang="ru-RU" sz="1600" b="0" i="0" dirty="0">
                <a:solidFill>
                  <a:srgbClr val="FF9900"/>
                </a:solidFill>
                <a:effectLst/>
                <a:latin typeface="Helvetica" panose="020B0604020202020204" pitchFamily="34" charset="0"/>
              </a:rPr>
              <a:t>" </a:t>
            </a:r>
            <a:r>
              <a:rPr lang="ru-RU" sz="1600" b="0" i="0" dirty="0" err="1">
                <a:solidFill>
                  <a:srgbClr val="FF9900"/>
                </a:solidFill>
                <a:effectLst/>
                <a:latin typeface="Helvetica" panose="020B0604020202020204" pitchFamily="34" charset="0"/>
              </a:rPr>
              <a:t>передбачено</a:t>
            </a:r>
            <a:r>
              <a:rPr lang="ru-RU" sz="1600" b="0" i="0" dirty="0">
                <a:solidFill>
                  <a:srgbClr val="FF9900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ru-RU" sz="1600" b="0" i="0" dirty="0" err="1">
                <a:solidFill>
                  <a:srgbClr val="FF9900"/>
                </a:solidFill>
                <a:effectLst/>
                <a:latin typeface="Helvetica" panose="020B0604020202020204" pitchFamily="34" charset="0"/>
              </a:rPr>
              <a:t>вивчення</a:t>
            </a:r>
            <a:r>
              <a:rPr lang="ru-RU" sz="1600" b="0" i="0" dirty="0">
                <a:solidFill>
                  <a:srgbClr val="FF9900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ru-RU" sz="1600" b="0" i="0" dirty="0" err="1">
                <a:solidFill>
                  <a:srgbClr val="FF9900"/>
                </a:solidFill>
                <a:effectLst/>
                <a:latin typeface="Helvetica" panose="020B0604020202020204" pitchFamily="34" charset="0"/>
              </a:rPr>
              <a:t>організаційних</a:t>
            </a:r>
            <a:r>
              <a:rPr lang="ru-RU" sz="1600" b="0" i="0" dirty="0">
                <a:solidFill>
                  <a:srgbClr val="FF9900"/>
                </a:solidFill>
                <a:effectLst/>
                <a:latin typeface="Helvetica" panose="020B0604020202020204" pitchFamily="34" charset="0"/>
              </a:rPr>
              <a:t> і </a:t>
            </a:r>
            <a:r>
              <a:rPr lang="ru-RU" sz="1600" b="0" i="0" dirty="0" err="1">
                <a:solidFill>
                  <a:srgbClr val="FF9900"/>
                </a:solidFill>
                <a:effectLst/>
                <a:latin typeface="Helvetica" panose="020B0604020202020204" pitchFamily="34" charset="0"/>
              </a:rPr>
              <a:t>методологічних</a:t>
            </a:r>
            <a:r>
              <a:rPr lang="ru-RU" sz="1600" b="0" i="0" dirty="0">
                <a:solidFill>
                  <a:srgbClr val="FF9900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ru-RU" sz="1600" b="0" i="0" dirty="0" err="1">
                <a:solidFill>
                  <a:srgbClr val="FF9900"/>
                </a:solidFill>
                <a:effectLst/>
                <a:latin typeface="Helvetica" panose="020B0604020202020204" pitchFamily="34" charset="0"/>
              </a:rPr>
              <a:t>питань</a:t>
            </a:r>
            <a:r>
              <a:rPr lang="ru-RU" sz="1600" b="0" i="0" dirty="0">
                <a:solidFill>
                  <a:srgbClr val="FF9900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ru-RU" sz="1600" b="0" i="0" dirty="0" err="1">
                <a:solidFill>
                  <a:srgbClr val="FF9900"/>
                </a:solidFill>
                <a:effectLst/>
                <a:latin typeface="Helvetica" panose="020B0604020202020204" pitchFamily="34" charset="0"/>
              </a:rPr>
              <a:t>проведення</a:t>
            </a:r>
            <a:r>
              <a:rPr lang="ru-RU" sz="1600" b="0" i="0" dirty="0">
                <a:solidFill>
                  <a:srgbClr val="FF9900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ru-RU" sz="1600" b="0" i="0" dirty="0" err="1">
                <a:solidFill>
                  <a:srgbClr val="FF9900"/>
                </a:solidFill>
                <a:effectLst/>
                <a:latin typeface="Helvetica" panose="020B0604020202020204" pitchFamily="34" charset="0"/>
              </a:rPr>
              <a:t>ревізій</a:t>
            </a:r>
            <a:r>
              <a:rPr lang="ru-RU" sz="1600" b="0" i="0" dirty="0">
                <a:solidFill>
                  <a:srgbClr val="FF9900"/>
                </a:solidFill>
                <a:effectLst/>
                <a:latin typeface="Helvetica" panose="020B0604020202020204" pitchFamily="34" charset="0"/>
              </a:rPr>
              <a:t> і </a:t>
            </a:r>
            <a:r>
              <a:rPr lang="ru-RU" sz="1600" b="0" i="0" dirty="0" err="1">
                <a:solidFill>
                  <a:srgbClr val="FF9900"/>
                </a:solidFill>
                <a:effectLst/>
                <a:latin typeface="Helvetica" panose="020B0604020202020204" pitchFamily="34" charset="0"/>
              </a:rPr>
              <a:t>перевірок</a:t>
            </a:r>
            <a:r>
              <a:rPr lang="ru-RU" sz="1600" b="0" i="0" dirty="0">
                <a:solidFill>
                  <a:srgbClr val="FF9900"/>
                </a:solidFill>
                <a:effectLst/>
                <a:latin typeface="Helvetica" panose="020B0604020202020204" pitchFamily="34" charset="0"/>
              </a:rPr>
              <a:t>, а </a:t>
            </a:r>
            <a:r>
              <a:rPr lang="ru-RU" sz="1600" b="0" i="0" dirty="0" err="1">
                <a:solidFill>
                  <a:srgbClr val="FF9900"/>
                </a:solidFill>
                <a:effectLst/>
                <a:latin typeface="Helvetica" panose="020B0604020202020204" pitchFamily="34" charset="0"/>
              </a:rPr>
              <a:t>також</a:t>
            </a:r>
            <a:r>
              <a:rPr lang="ru-RU" sz="1600" b="0" i="0" dirty="0">
                <a:solidFill>
                  <a:srgbClr val="FF9900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ru-RU" sz="1600" b="0" i="0" dirty="0" err="1">
                <a:solidFill>
                  <a:srgbClr val="FF9900"/>
                </a:solidFill>
                <a:effectLst/>
                <a:latin typeface="Helvetica" panose="020B0604020202020204" pitchFamily="34" charset="0"/>
              </a:rPr>
              <a:t>підготовку</a:t>
            </a:r>
            <a:r>
              <a:rPr lang="ru-RU" sz="1600" b="0" i="0" dirty="0">
                <a:solidFill>
                  <a:srgbClr val="FF9900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ru-RU" sz="1600" b="0" i="0" dirty="0" err="1">
                <a:solidFill>
                  <a:srgbClr val="FF9900"/>
                </a:solidFill>
                <a:effectLst/>
                <a:latin typeface="Helvetica" panose="020B0604020202020204" pitchFamily="34" charset="0"/>
              </a:rPr>
              <a:t>студентів</a:t>
            </a:r>
            <a:r>
              <a:rPr lang="ru-RU" sz="1600" b="0" i="0" dirty="0">
                <a:solidFill>
                  <a:srgbClr val="FF9900"/>
                </a:solidFill>
                <a:effectLst/>
                <a:latin typeface="Helvetica" panose="020B0604020202020204" pitchFamily="34" charset="0"/>
              </a:rPr>
              <a:t> для </a:t>
            </a:r>
            <a:r>
              <a:rPr lang="ru-RU" sz="1600" b="0" i="0" dirty="0" err="1">
                <a:solidFill>
                  <a:srgbClr val="FF9900"/>
                </a:solidFill>
                <a:effectLst/>
                <a:latin typeface="Helvetica" panose="020B0604020202020204" pitchFamily="34" charset="0"/>
              </a:rPr>
              <a:t>здійснення</a:t>
            </a:r>
            <a:r>
              <a:rPr lang="ru-RU" sz="1600" b="0" i="0" dirty="0">
                <a:solidFill>
                  <a:srgbClr val="FF9900"/>
                </a:solidFill>
                <a:effectLst/>
                <a:latin typeface="Helvetica" panose="020B0604020202020204" pitchFamily="34" charset="0"/>
              </a:rPr>
              <a:t> контролю за </a:t>
            </a:r>
            <a:r>
              <a:rPr lang="ru-RU" sz="1600" b="0" i="0" dirty="0" err="1">
                <a:solidFill>
                  <a:srgbClr val="FF9900"/>
                </a:solidFill>
                <a:effectLst/>
                <a:latin typeface="Helvetica" panose="020B0604020202020204" pitchFamily="34" charset="0"/>
              </a:rPr>
              <a:t>дотриманням</a:t>
            </a:r>
            <a:r>
              <a:rPr lang="ru-RU" sz="1600" b="0" i="0" dirty="0">
                <a:solidFill>
                  <a:srgbClr val="FF9900"/>
                </a:solidFill>
                <a:effectLst/>
                <a:latin typeface="Helvetica" panose="020B0604020202020204" pitchFamily="34" charset="0"/>
              </a:rPr>
              <a:t> чинного </a:t>
            </a:r>
            <a:r>
              <a:rPr lang="ru-RU" sz="1600" b="0" i="0" dirty="0" err="1">
                <a:solidFill>
                  <a:srgbClr val="FF9900"/>
                </a:solidFill>
                <a:effectLst/>
                <a:latin typeface="Helvetica" panose="020B0604020202020204" pitchFamily="34" charset="0"/>
              </a:rPr>
              <a:t>законодавства</a:t>
            </a:r>
            <a:r>
              <a:rPr lang="ru-RU" sz="1600" b="0" i="0" dirty="0">
                <a:solidFill>
                  <a:srgbClr val="FF9900"/>
                </a:solidFill>
                <a:effectLst/>
                <a:latin typeface="Helvetica" panose="020B0604020202020204" pitchFamily="34" charset="0"/>
              </a:rPr>
              <a:t>, </a:t>
            </a:r>
            <a:r>
              <a:rPr lang="ru-RU" sz="1600" b="0" i="0" dirty="0" err="1">
                <a:solidFill>
                  <a:srgbClr val="FF9900"/>
                </a:solidFill>
                <a:effectLst/>
                <a:latin typeface="Helvetica" panose="020B0604020202020204" pitchFamily="34" charset="0"/>
              </a:rPr>
              <a:t>раціональним</a:t>
            </a:r>
            <a:r>
              <a:rPr lang="ru-RU" sz="1600" b="0" i="0" dirty="0">
                <a:solidFill>
                  <a:srgbClr val="FF9900"/>
                </a:solidFill>
                <a:effectLst/>
                <a:latin typeface="Helvetica" panose="020B0604020202020204" pitchFamily="34" charset="0"/>
              </a:rPr>
              <a:t> і </a:t>
            </a:r>
            <a:r>
              <a:rPr lang="ru-RU" sz="1600" b="0" i="0" dirty="0" err="1">
                <a:solidFill>
                  <a:srgbClr val="FF9900"/>
                </a:solidFill>
                <a:effectLst/>
                <a:latin typeface="Helvetica" panose="020B0604020202020204" pitchFamily="34" charset="0"/>
              </a:rPr>
              <a:t>економічним</a:t>
            </a:r>
            <a:r>
              <a:rPr lang="ru-RU" sz="1600" b="0" i="0" dirty="0">
                <a:solidFill>
                  <a:srgbClr val="FF9900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ru-RU" sz="1600" b="0" i="0" dirty="0" err="1">
                <a:solidFill>
                  <a:srgbClr val="FF9900"/>
                </a:solidFill>
                <a:effectLst/>
                <a:latin typeface="Helvetica" panose="020B0604020202020204" pitchFamily="34" charset="0"/>
              </a:rPr>
              <a:t>використанням</a:t>
            </a:r>
            <a:r>
              <a:rPr lang="ru-RU" sz="1600" b="0" i="0" dirty="0">
                <a:solidFill>
                  <a:srgbClr val="FF9900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ru-RU" sz="1600" b="0" i="0" dirty="0" err="1">
                <a:solidFill>
                  <a:srgbClr val="FF9900"/>
                </a:solidFill>
                <a:effectLst/>
                <a:latin typeface="Helvetica" panose="020B0604020202020204" pitchFamily="34" charset="0"/>
              </a:rPr>
              <a:t>ресурсів</a:t>
            </a:r>
            <a:r>
              <a:rPr lang="ru-RU" sz="1600" b="0" i="0" dirty="0">
                <a:solidFill>
                  <a:srgbClr val="FF9900"/>
                </a:solidFill>
                <a:effectLst/>
                <a:latin typeface="Helvetica" panose="020B0604020202020204" pitchFamily="34" charset="0"/>
              </a:rPr>
              <a:t>, </a:t>
            </a:r>
            <a:r>
              <a:rPr lang="ru-RU" sz="1600" b="0" i="0" dirty="0" err="1">
                <a:solidFill>
                  <a:srgbClr val="FF9900"/>
                </a:solidFill>
                <a:effectLst/>
                <a:latin typeface="Helvetica" panose="020B0604020202020204" pitchFamily="34" charset="0"/>
              </a:rPr>
              <a:t>виробничою</a:t>
            </a:r>
            <a:r>
              <a:rPr lang="ru-RU" sz="1600" b="0" i="0" dirty="0">
                <a:solidFill>
                  <a:srgbClr val="FF9900"/>
                </a:solidFill>
                <a:effectLst/>
                <a:latin typeface="Helvetica" panose="020B0604020202020204" pitchFamily="34" charset="0"/>
              </a:rPr>
              <a:t> і </a:t>
            </a:r>
            <a:r>
              <a:rPr lang="ru-RU" sz="1600" b="0" i="0" dirty="0" err="1">
                <a:solidFill>
                  <a:srgbClr val="FF9900"/>
                </a:solidFill>
                <a:effectLst/>
                <a:latin typeface="Helvetica" panose="020B0604020202020204" pitchFamily="34" charset="0"/>
              </a:rPr>
              <a:t>фінансовою</a:t>
            </a:r>
            <a:r>
              <a:rPr lang="ru-RU" sz="1600" b="0" i="0" dirty="0">
                <a:solidFill>
                  <a:srgbClr val="FF9900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ru-RU" sz="1600" b="0" i="0" dirty="0" err="1">
                <a:solidFill>
                  <a:srgbClr val="FF9900"/>
                </a:solidFill>
                <a:effectLst/>
                <a:latin typeface="Helvetica" panose="020B0604020202020204" pitchFamily="34" charset="0"/>
              </a:rPr>
              <a:t>діяльністю</a:t>
            </a:r>
            <a:r>
              <a:rPr lang="ru-RU" sz="1600" b="0" i="0" dirty="0">
                <a:solidFill>
                  <a:srgbClr val="FF9900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ru-RU" sz="1600" b="0" i="0" dirty="0" err="1">
                <a:solidFill>
                  <a:srgbClr val="FF9900"/>
                </a:solidFill>
                <a:effectLst/>
                <a:latin typeface="Helvetica" panose="020B0604020202020204" pitchFamily="34" charset="0"/>
              </a:rPr>
              <a:t>підприємств</a:t>
            </a:r>
            <a:r>
              <a:rPr lang="ru-RU" sz="1600" b="0" i="0" dirty="0">
                <a:solidFill>
                  <a:srgbClr val="FF9900"/>
                </a:solidFill>
                <a:effectLst/>
                <a:latin typeface="Helvetica" panose="020B0604020202020204" pitchFamily="34" charset="0"/>
              </a:rPr>
              <a:t> та </a:t>
            </a:r>
            <a:r>
              <a:rPr lang="ru-RU" sz="1600" b="0" i="0" dirty="0" err="1">
                <a:solidFill>
                  <a:srgbClr val="FF9900"/>
                </a:solidFill>
                <a:effectLst/>
                <a:latin typeface="Helvetica" panose="020B0604020202020204" pitchFamily="34" charset="0"/>
              </a:rPr>
              <a:t>їх</a:t>
            </a:r>
            <a:r>
              <a:rPr lang="ru-RU" sz="1600" b="0" i="0" dirty="0">
                <a:solidFill>
                  <a:srgbClr val="FF9900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ru-RU" sz="1600" b="0" i="0" dirty="0" err="1">
                <a:solidFill>
                  <a:srgbClr val="FF9900"/>
                </a:solidFill>
                <a:effectLst/>
                <a:latin typeface="Helvetica" panose="020B0604020202020204" pitchFamily="34" charset="0"/>
              </a:rPr>
              <a:t>структурних</a:t>
            </a:r>
            <a:r>
              <a:rPr lang="ru-RU" sz="1600" b="0" i="0" dirty="0">
                <a:solidFill>
                  <a:srgbClr val="FF9900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ru-RU" sz="1600" b="0" i="0" dirty="0" err="1">
                <a:solidFill>
                  <a:srgbClr val="FF9900"/>
                </a:solidFill>
                <a:effectLst/>
                <a:latin typeface="Helvetica" panose="020B0604020202020204" pitchFamily="34" charset="0"/>
              </a:rPr>
              <a:t>підрозділів</a:t>
            </a:r>
            <a:r>
              <a:rPr lang="ru-RU" sz="1600" b="0" i="0" dirty="0">
                <a:solidFill>
                  <a:srgbClr val="FF9900"/>
                </a:solidFill>
                <a:effectLst/>
                <a:latin typeface="Helvetica" panose="020B0604020202020204" pitchFamily="34" charset="0"/>
              </a:rPr>
              <a:t>. </a:t>
            </a:r>
            <a:r>
              <a:rPr lang="ru-RU" sz="1600" b="0" i="0" dirty="0" err="1">
                <a:solidFill>
                  <a:srgbClr val="FF9900"/>
                </a:solidFill>
                <a:effectLst/>
                <a:latin typeface="Helvetica" panose="020B0604020202020204" pitchFamily="34" charset="0"/>
              </a:rPr>
              <a:t>Вивчення</a:t>
            </a:r>
            <a:r>
              <a:rPr lang="ru-RU" sz="1600" b="0" i="0" dirty="0">
                <a:solidFill>
                  <a:srgbClr val="FF9900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ru-RU" sz="1600" b="0" i="0" dirty="0" err="1">
                <a:solidFill>
                  <a:srgbClr val="FF9900"/>
                </a:solidFill>
                <a:effectLst/>
                <a:latin typeface="Helvetica" panose="020B0604020202020204" pitchFamily="34" charset="0"/>
              </a:rPr>
              <a:t>цієї</a:t>
            </a:r>
            <a:r>
              <a:rPr lang="ru-RU" sz="1600" b="0" i="0" dirty="0">
                <a:solidFill>
                  <a:srgbClr val="FF9900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ru-RU" sz="1600" b="0" i="0" dirty="0" err="1">
                <a:solidFill>
                  <a:srgbClr val="FF9900"/>
                </a:solidFill>
                <a:effectLst/>
                <a:latin typeface="Helvetica" panose="020B0604020202020204" pitchFamily="34" charset="0"/>
              </a:rPr>
              <a:t>дисципліни</a:t>
            </a:r>
            <a:r>
              <a:rPr lang="ru-RU" sz="1600" b="0" i="0" dirty="0">
                <a:solidFill>
                  <a:srgbClr val="FF9900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ru-RU" sz="1600" b="0" i="0" dirty="0" err="1">
                <a:solidFill>
                  <a:srgbClr val="FF9900"/>
                </a:solidFill>
                <a:effectLst/>
                <a:latin typeface="Helvetica" panose="020B0604020202020204" pitchFamily="34" charset="0"/>
              </a:rPr>
              <a:t>потребує</a:t>
            </a:r>
            <a:r>
              <a:rPr lang="ru-RU" sz="1600" b="0" i="0" dirty="0">
                <a:solidFill>
                  <a:srgbClr val="FF9900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ru-RU" sz="1600" b="0" i="0" dirty="0" err="1">
                <a:solidFill>
                  <a:srgbClr val="FF9900"/>
                </a:solidFill>
                <a:effectLst/>
                <a:latin typeface="Helvetica" panose="020B0604020202020204" pitchFamily="34" charset="0"/>
              </a:rPr>
              <a:t>знань</a:t>
            </a:r>
            <a:r>
              <a:rPr lang="ru-RU" sz="1600" b="0" i="0" dirty="0">
                <a:solidFill>
                  <a:srgbClr val="FF9900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ru-RU" sz="1600" b="0" i="0" dirty="0" err="1">
                <a:solidFill>
                  <a:srgbClr val="FF9900"/>
                </a:solidFill>
                <a:effectLst/>
                <a:latin typeface="Helvetica" panose="020B0604020202020204" pitchFamily="34" charset="0"/>
              </a:rPr>
              <a:t>бухгалтерського</a:t>
            </a:r>
            <a:r>
              <a:rPr lang="ru-RU" sz="1600" b="0" i="0" dirty="0">
                <a:solidFill>
                  <a:srgbClr val="FF9900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ru-RU" sz="1600" b="0" i="0" dirty="0" err="1">
                <a:solidFill>
                  <a:srgbClr val="FF9900"/>
                </a:solidFill>
                <a:effectLst/>
                <a:latin typeface="Helvetica" panose="020B0604020202020204" pitchFamily="34" charset="0"/>
              </a:rPr>
              <a:t>обліку</a:t>
            </a:r>
            <a:r>
              <a:rPr lang="ru-RU" sz="1600" b="0" i="0" dirty="0">
                <a:solidFill>
                  <a:srgbClr val="FF9900"/>
                </a:solidFill>
                <a:effectLst/>
                <a:latin typeface="Helvetica" panose="020B0604020202020204" pitchFamily="34" charset="0"/>
              </a:rPr>
              <a:t>, </a:t>
            </a:r>
            <a:r>
              <a:rPr lang="ru-RU" sz="1600" b="0" i="0" dirty="0" err="1">
                <a:solidFill>
                  <a:srgbClr val="FF9900"/>
                </a:solidFill>
                <a:effectLst/>
                <a:latin typeface="Helvetica" panose="020B0604020202020204" pitchFamily="34" charset="0"/>
              </a:rPr>
              <a:t>організації</a:t>
            </a:r>
            <a:r>
              <a:rPr lang="ru-RU" sz="1600" b="0" i="0" dirty="0">
                <a:solidFill>
                  <a:srgbClr val="FF9900"/>
                </a:solidFill>
                <a:effectLst/>
                <a:latin typeface="Helvetica" panose="020B0604020202020204" pitchFamily="34" charset="0"/>
              </a:rPr>
              <a:t> і </a:t>
            </a:r>
            <a:r>
              <a:rPr lang="ru-RU" sz="1600" b="0" i="0" dirty="0" err="1">
                <a:solidFill>
                  <a:srgbClr val="FF9900"/>
                </a:solidFill>
                <a:effectLst/>
                <a:latin typeface="Helvetica" panose="020B0604020202020204" pitchFamily="34" charset="0"/>
              </a:rPr>
              <a:t>планування</a:t>
            </a:r>
            <a:r>
              <a:rPr lang="ru-RU" sz="1600" b="0" i="0" dirty="0">
                <a:solidFill>
                  <a:srgbClr val="FF9900"/>
                </a:solidFill>
                <a:effectLst/>
                <a:latin typeface="Helvetica" panose="020B0604020202020204" pitchFamily="34" charset="0"/>
              </a:rPr>
              <a:t>, </a:t>
            </a:r>
            <a:r>
              <a:rPr lang="ru-RU" sz="1600" b="0" i="0" dirty="0" err="1">
                <a:solidFill>
                  <a:srgbClr val="FF9900"/>
                </a:solidFill>
                <a:effectLst/>
                <a:latin typeface="Helvetica" panose="020B0604020202020204" pitchFamily="34" charset="0"/>
              </a:rPr>
              <a:t>економічного</a:t>
            </a:r>
            <a:r>
              <a:rPr lang="ru-RU" sz="1600" b="0" i="0" dirty="0">
                <a:solidFill>
                  <a:srgbClr val="FF9900"/>
                </a:solidFill>
                <a:effectLst/>
                <a:latin typeface="Helvetica" panose="020B0604020202020204" pitchFamily="34" charset="0"/>
              </a:rPr>
              <a:t> </a:t>
            </a:r>
            <a:r>
              <a:rPr lang="ru-RU" sz="1600" b="0" i="0" dirty="0" err="1">
                <a:solidFill>
                  <a:srgbClr val="FF9900"/>
                </a:solidFill>
                <a:effectLst/>
                <a:latin typeface="Helvetica" panose="020B0604020202020204" pitchFamily="34" charset="0"/>
              </a:rPr>
              <a:t>аналізу</a:t>
            </a:r>
            <a:r>
              <a:rPr lang="ru-RU" sz="1600" b="0" i="0" dirty="0">
                <a:solidFill>
                  <a:srgbClr val="FF9900"/>
                </a:solidFill>
                <a:effectLst/>
                <a:latin typeface="Helvetica" panose="020B0604020202020204" pitchFamily="34" charset="0"/>
              </a:rPr>
              <a:t>, </a:t>
            </a:r>
            <a:r>
              <a:rPr lang="ru-RU" sz="1600" b="0" i="0" dirty="0" err="1">
                <a:solidFill>
                  <a:srgbClr val="FF9900"/>
                </a:solidFill>
                <a:effectLst/>
                <a:latin typeface="Helvetica" panose="020B0604020202020204" pitchFamily="34" charset="0"/>
              </a:rPr>
              <a:t>фінансів</a:t>
            </a:r>
            <a:r>
              <a:rPr lang="ru-RU" sz="1600" b="0" i="0" dirty="0">
                <a:solidFill>
                  <a:srgbClr val="FF9900"/>
                </a:solidFill>
                <a:effectLst/>
                <a:latin typeface="Helvetica" panose="020B0604020202020204" pitchFamily="34" charset="0"/>
              </a:rPr>
              <a:t>, права </a:t>
            </a:r>
            <a:r>
              <a:rPr lang="ru-RU" sz="1600" b="0" i="0" dirty="0" err="1">
                <a:solidFill>
                  <a:srgbClr val="FF9900"/>
                </a:solidFill>
                <a:effectLst/>
                <a:latin typeface="Helvetica" panose="020B0604020202020204" pitchFamily="34" charset="0"/>
              </a:rPr>
              <a:t>тощо</a:t>
            </a:r>
            <a:r>
              <a:rPr lang="ru-RU" sz="1600" b="0" i="0" dirty="0">
                <a:solidFill>
                  <a:srgbClr val="FF9900"/>
                </a:solidFill>
                <a:effectLst/>
                <a:latin typeface="Helvetica" panose="020B0604020202020204" pitchFamily="34" charset="0"/>
              </a:rPr>
              <a:t>.</a:t>
            </a:r>
          </a:p>
          <a:p>
            <a:pPr algn="just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Предметом</a:t>
            </a:r>
            <a:r>
              <a:rPr lang="ru-RU" dirty="0"/>
              <a:t> </a:t>
            </a:r>
            <a:r>
              <a:rPr lang="uk-UA" dirty="0"/>
              <a:t>дисципліни є </a:t>
            </a:r>
            <a:r>
              <a:rPr lang="ru-RU" dirty="0" err="1"/>
              <a:t>організація</a:t>
            </a:r>
            <a:r>
              <a:rPr lang="ru-RU" dirty="0"/>
              <a:t> і методика контрольно-</a:t>
            </a:r>
            <a:r>
              <a:rPr lang="ru-RU" dirty="0" err="1"/>
              <a:t>ревізійної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Логістичний менеджмент - ДВНЗ &quot;ПДТУ&quot;">
            <a:extLst>
              <a:ext uri="{FF2B5EF4-FFF2-40B4-BE49-F238E27FC236}">
                <a16:creationId xmlns:a16="http://schemas.microsoft.com/office/drawing/2014/main" id="{22FDD6C4-AA92-45AC-A4BE-FD8006B41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884058"/>
            <a:ext cx="3960440" cy="2161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7106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7632848" cy="1094126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 на практиці: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B274EFCE-CBC6-437C-B268-9A2CAD489DDF}"/>
              </a:ext>
            </a:extLst>
          </p:cNvPr>
          <p:cNvSpPr>
            <a:spLocks noGrp="1"/>
          </p:cNvSpPr>
          <p:nvPr>
            <p:ph idx="1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just"/>
            <a:r>
              <a:rPr lang="ru-RU" dirty="0" err="1"/>
              <a:t>здатність</a:t>
            </a:r>
            <a:r>
              <a:rPr lang="ru-RU" dirty="0"/>
              <a:t> </a:t>
            </a:r>
            <a:r>
              <a:rPr lang="ru-RU" dirty="0" err="1"/>
              <a:t>використовувати</a:t>
            </a:r>
            <a:r>
              <a:rPr lang="ru-RU" dirty="0"/>
              <a:t> </a:t>
            </a:r>
            <a:r>
              <a:rPr lang="ru-RU" dirty="0" err="1"/>
              <a:t>знання</a:t>
            </a:r>
            <a:r>
              <a:rPr lang="ru-RU" dirty="0"/>
              <a:t>, </a:t>
            </a:r>
            <a:r>
              <a:rPr lang="ru-RU" dirty="0" err="1"/>
              <a:t>уміння</a:t>
            </a:r>
            <a:r>
              <a:rPr lang="ru-RU" dirty="0"/>
              <a:t> і </a:t>
            </a:r>
            <a:r>
              <a:rPr lang="ru-RU" dirty="0" err="1"/>
              <a:t>навички</a:t>
            </a:r>
            <a:r>
              <a:rPr lang="ru-RU" dirty="0"/>
              <a:t> в </a:t>
            </a:r>
            <a:r>
              <a:rPr lang="ru-RU" dirty="0" err="1"/>
              <a:t>галузі</a:t>
            </a:r>
            <a:r>
              <a:rPr lang="ru-RU" dirty="0"/>
              <a:t> контролю і </a:t>
            </a:r>
            <a:r>
              <a:rPr lang="ru-RU" dirty="0" err="1"/>
              <a:t>ревізії</a:t>
            </a:r>
            <a:r>
              <a:rPr lang="ru-RU" dirty="0"/>
              <a:t> для </a:t>
            </a:r>
            <a:r>
              <a:rPr lang="ru-RU" dirty="0" err="1"/>
              <a:t>своєчасного</a:t>
            </a:r>
            <a:r>
              <a:rPr lang="ru-RU" dirty="0"/>
              <a:t> і </a:t>
            </a:r>
            <a:r>
              <a:rPr lang="ru-RU" dirty="0" err="1"/>
              <a:t>повного</a:t>
            </a:r>
            <a:r>
              <a:rPr lang="ru-RU" dirty="0"/>
              <a:t> </a:t>
            </a:r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/>
              <a:t>показників</a:t>
            </a:r>
            <a:r>
              <a:rPr lang="ru-RU" dirty="0"/>
              <a:t> </a:t>
            </a:r>
            <a:r>
              <a:rPr lang="ru-RU" dirty="0" err="1"/>
              <a:t>фінансової</a:t>
            </a:r>
            <a:r>
              <a:rPr lang="ru-RU" dirty="0"/>
              <a:t> </a:t>
            </a:r>
            <a:r>
              <a:rPr lang="ru-RU" dirty="0" err="1"/>
              <a:t>звітності</a:t>
            </a:r>
            <a:r>
              <a:rPr lang="ru-RU" dirty="0"/>
              <a:t> </a:t>
            </a:r>
            <a:r>
              <a:rPr lang="ru-RU" dirty="0" err="1"/>
              <a:t>підприємства</a:t>
            </a:r>
            <a:r>
              <a:rPr lang="ru-RU" dirty="0"/>
              <a:t>, </a:t>
            </a:r>
            <a:r>
              <a:rPr lang="ru-RU" dirty="0" err="1"/>
              <a:t>їх</a:t>
            </a:r>
            <a:r>
              <a:rPr lang="ru-RU" dirty="0"/>
              <a:t> контролю і </a:t>
            </a:r>
            <a:r>
              <a:rPr lang="ru-RU" dirty="0" err="1"/>
              <a:t>ревізі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38901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7574145" cy="648072"/>
          </a:xfr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>
            <a:normAutofit/>
          </a:bodyPr>
          <a:lstStyle/>
          <a:p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Теми, які передбачено РПНД: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7691835"/>
              </p:ext>
            </p:extLst>
          </p:nvPr>
        </p:nvGraphicFramePr>
        <p:xfrm>
          <a:off x="971600" y="1204336"/>
          <a:ext cx="7200800" cy="48872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4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67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9073"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endParaRPr lang="ru-RU" sz="1600" b="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122555" marR="122555" marT="50800" marB="50800" vert="vert27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0" noProof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 теми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0" noProof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(згідно з РПНД)</a:t>
                      </a:r>
                      <a:endParaRPr lang="uk-UA" sz="1600" b="0" noProof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09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err="1"/>
                        <a:t>Основи</a:t>
                      </a:r>
                      <a:r>
                        <a:rPr lang="ru-RU" sz="1600" dirty="0"/>
                        <a:t> </a:t>
                      </a:r>
                      <a:r>
                        <a:rPr lang="ru-RU" sz="1600" dirty="0" err="1"/>
                        <a:t>організації</a:t>
                      </a:r>
                      <a:r>
                        <a:rPr lang="ru-RU" sz="1600" dirty="0"/>
                        <a:t> </a:t>
                      </a:r>
                      <a:r>
                        <a:rPr lang="ru-RU" sz="1600" dirty="0" err="1"/>
                        <a:t>системи</a:t>
                      </a:r>
                      <a:r>
                        <a:rPr lang="ru-RU" sz="1600" dirty="0"/>
                        <a:t> контролю в </a:t>
                      </a:r>
                      <a:r>
                        <a:rPr lang="ru-RU" sz="1600" dirty="0" err="1"/>
                        <a:t>Україні</a:t>
                      </a:r>
                      <a:endParaRPr lang="uk-UA" sz="1600" b="0" noProof="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/>
                        <a:t>Контроль і </a:t>
                      </a:r>
                      <a:r>
                        <a:rPr lang="ru-RU" sz="1600" dirty="0" err="1"/>
                        <a:t>ревізія</a:t>
                      </a:r>
                      <a:r>
                        <a:rPr lang="ru-RU" sz="1600" dirty="0"/>
                        <a:t> </a:t>
                      </a:r>
                      <a:r>
                        <a:rPr lang="ru-RU" sz="1600" dirty="0" err="1"/>
                        <a:t>грошових</a:t>
                      </a:r>
                      <a:r>
                        <a:rPr lang="ru-RU" sz="1600" dirty="0"/>
                        <a:t> </a:t>
                      </a:r>
                      <a:r>
                        <a:rPr lang="ru-RU" sz="1600" dirty="0" err="1"/>
                        <a:t>коштів</a:t>
                      </a:r>
                      <a:endParaRPr lang="uk-UA" sz="1600" b="0" noProof="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90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/>
                        <a:t>Контроль і </a:t>
                      </a:r>
                      <a:r>
                        <a:rPr lang="ru-RU" sz="1600" dirty="0" err="1"/>
                        <a:t>ревізія</a:t>
                      </a:r>
                      <a:r>
                        <a:rPr lang="ru-RU" sz="1600" dirty="0"/>
                        <a:t> </a:t>
                      </a:r>
                      <a:r>
                        <a:rPr lang="ru-RU" sz="1600" dirty="0" err="1"/>
                        <a:t>розрахунків</a:t>
                      </a:r>
                      <a:r>
                        <a:rPr lang="ru-RU" sz="1600" dirty="0"/>
                        <a:t> </a:t>
                      </a:r>
                      <a:endParaRPr lang="uk-UA" sz="1600" b="0" noProof="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90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b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/>
                        <a:t>Контроль і </a:t>
                      </a:r>
                      <a:r>
                        <a:rPr lang="ru-RU" sz="1600" dirty="0" err="1"/>
                        <a:t>ревізія</a:t>
                      </a:r>
                      <a:r>
                        <a:rPr lang="ru-RU" sz="1600" dirty="0"/>
                        <a:t> </a:t>
                      </a:r>
                      <a:r>
                        <a:rPr lang="ru-RU" sz="1600" dirty="0" err="1"/>
                        <a:t>основних</a:t>
                      </a:r>
                      <a:r>
                        <a:rPr lang="ru-RU" sz="1600" dirty="0"/>
                        <a:t> </a:t>
                      </a:r>
                      <a:r>
                        <a:rPr lang="ru-RU" sz="1600" dirty="0" err="1"/>
                        <a:t>засобів</a:t>
                      </a:r>
                      <a:r>
                        <a:rPr lang="ru-RU" sz="1600" dirty="0"/>
                        <a:t> і </a:t>
                      </a:r>
                      <a:r>
                        <a:rPr lang="ru-RU" sz="1600" dirty="0" err="1"/>
                        <a:t>нематеріальних</a:t>
                      </a:r>
                      <a:r>
                        <a:rPr lang="ru-RU" sz="1600" dirty="0"/>
                        <a:t> </a:t>
                      </a:r>
                      <a:r>
                        <a:rPr lang="ru-RU" sz="1600" dirty="0" err="1"/>
                        <a:t>активів</a:t>
                      </a:r>
                      <a:endParaRPr lang="uk-UA" sz="1600" b="0" noProof="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09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b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/>
                        <a:t>Контроль і </a:t>
                      </a:r>
                      <a:r>
                        <a:rPr lang="ru-RU" sz="1600" dirty="0" err="1"/>
                        <a:t>ревізія</a:t>
                      </a:r>
                      <a:r>
                        <a:rPr lang="ru-RU" sz="1600" dirty="0"/>
                        <a:t> </a:t>
                      </a:r>
                      <a:r>
                        <a:rPr lang="ru-RU" sz="1600" dirty="0" err="1"/>
                        <a:t>матеріальних</a:t>
                      </a:r>
                      <a:r>
                        <a:rPr lang="ru-RU" sz="1600" dirty="0"/>
                        <a:t> </a:t>
                      </a:r>
                      <a:r>
                        <a:rPr lang="ru-RU" sz="1600" dirty="0" err="1"/>
                        <a:t>цінностей</a:t>
                      </a:r>
                      <a:endParaRPr lang="uk-UA" sz="1600" b="0" noProof="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90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b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/>
                        <a:t>Контроль і </a:t>
                      </a:r>
                      <a:r>
                        <a:rPr lang="ru-RU" sz="1600" dirty="0" err="1"/>
                        <a:t>ревізія</a:t>
                      </a:r>
                      <a:r>
                        <a:rPr lang="ru-RU" sz="1600" dirty="0"/>
                        <a:t> </a:t>
                      </a:r>
                      <a:r>
                        <a:rPr lang="ru-RU" sz="1600" dirty="0" err="1"/>
                        <a:t>собівартості</a:t>
                      </a:r>
                      <a:r>
                        <a:rPr lang="ru-RU" sz="1600" dirty="0"/>
                        <a:t> </a:t>
                      </a:r>
                      <a:r>
                        <a:rPr lang="ru-RU" sz="1600" dirty="0" err="1"/>
                        <a:t>готової</a:t>
                      </a:r>
                      <a:r>
                        <a:rPr lang="ru-RU" sz="1600" dirty="0"/>
                        <a:t> </a:t>
                      </a:r>
                      <a:r>
                        <a:rPr lang="ru-RU" sz="1600" dirty="0" err="1"/>
                        <a:t>продукції</a:t>
                      </a:r>
                      <a:r>
                        <a:rPr lang="ru-RU" sz="1600" dirty="0"/>
                        <a:t>, </a:t>
                      </a:r>
                      <a:r>
                        <a:rPr lang="ru-RU" sz="1600" dirty="0" err="1"/>
                        <a:t>робіт</a:t>
                      </a:r>
                      <a:r>
                        <a:rPr lang="ru-RU" sz="1600" dirty="0"/>
                        <a:t> (</a:t>
                      </a:r>
                      <a:r>
                        <a:rPr lang="ru-RU" sz="1600" dirty="0" err="1"/>
                        <a:t>послуг</a:t>
                      </a:r>
                      <a:r>
                        <a:rPr lang="ru-RU" sz="1600" dirty="0"/>
                        <a:t>)</a:t>
                      </a:r>
                      <a:endParaRPr lang="uk-UA" sz="1600" b="0" noProof="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Courier New" panose="02070309020205020404" pitchFamily="49" charset="0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390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b="0" dirty="0">
                        <a:solidFill>
                          <a:schemeClr val="bg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50800" marR="50800" marT="50800" marB="5080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/>
                        <a:t>Контроль і </a:t>
                      </a:r>
                      <a:r>
                        <a:rPr lang="ru-RU" sz="1600" dirty="0" err="1"/>
                        <a:t>ревізія</a:t>
                      </a:r>
                      <a:r>
                        <a:rPr lang="ru-RU" sz="1600" dirty="0"/>
                        <a:t> </a:t>
                      </a:r>
                      <a:r>
                        <a:rPr lang="ru-RU" sz="1600" dirty="0" err="1"/>
                        <a:t>виконання</a:t>
                      </a:r>
                      <a:r>
                        <a:rPr lang="ru-RU" sz="1600" dirty="0"/>
                        <a:t> </a:t>
                      </a:r>
                      <a:r>
                        <a:rPr lang="ru-RU" sz="1600" dirty="0" err="1"/>
                        <a:t>виробничої</a:t>
                      </a:r>
                      <a:r>
                        <a:rPr lang="ru-RU" sz="1600" dirty="0"/>
                        <a:t> </a:t>
                      </a:r>
                      <a:r>
                        <a:rPr lang="ru-RU" sz="1600" dirty="0" err="1"/>
                        <a:t>програми</a:t>
                      </a:r>
                      <a:r>
                        <a:rPr lang="ru-RU" sz="1600" dirty="0"/>
                        <a:t> та </a:t>
                      </a:r>
                      <a:r>
                        <a:rPr lang="ru-RU" sz="1600" dirty="0" err="1"/>
                        <a:t>реалізації</a:t>
                      </a:r>
                      <a:r>
                        <a:rPr lang="ru-RU" sz="1600" dirty="0"/>
                        <a:t> </a:t>
                      </a:r>
                      <a:r>
                        <a:rPr lang="ru-RU" sz="1600" dirty="0" err="1"/>
                        <a:t>продукції</a:t>
                      </a:r>
                      <a:r>
                        <a:rPr lang="ru-RU" sz="1600" dirty="0"/>
                        <a:t>, </a:t>
                      </a:r>
                      <a:r>
                        <a:rPr lang="ru-RU" sz="1600" dirty="0" err="1"/>
                        <a:t>робіт</a:t>
                      </a:r>
                      <a:r>
                        <a:rPr lang="ru-RU" sz="1600" dirty="0"/>
                        <a:t> (</a:t>
                      </a:r>
                      <a:r>
                        <a:rPr lang="ru-RU" sz="1600" dirty="0" err="1"/>
                        <a:t>послуг</a:t>
                      </a:r>
                      <a:r>
                        <a:rPr lang="ru-RU" sz="1600" dirty="0"/>
                        <a:t>)</a:t>
                      </a:r>
                      <a:endParaRPr lang="uk-UA" sz="1600" noProof="0" dirty="0"/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/>
                        <a:t>Контроль і </a:t>
                      </a:r>
                      <a:r>
                        <a:rPr lang="ru-RU" sz="1600" dirty="0" err="1"/>
                        <a:t>ревізія</a:t>
                      </a:r>
                      <a:r>
                        <a:rPr lang="ru-RU" sz="1600" dirty="0"/>
                        <a:t> </a:t>
                      </a:r>
                      <a:r>
                        <a:rPr lang="ru-RU" sz="1600" dirty="0" err="1"/>
                        <a:t>фінансових</a:t>
                      </a:r>
                      <a:r>
                        <a:rPr lang="ru-RU" sz="1600" dirty="0"/>
                        <a:t> </a:t>
                      </a:r>
                      <a:r>
                        <a:rPr lang="ru-RU" sz="1600" dirty="0" err="1"/>
                        <a:t>результатів</a:t>
                      </a:r>
                      <a:r>
                        <a:rPr lang="ru-RU" sz="1600" dirty="0"/>
                        <a:t>, </a:t>
                      </a:r>
                      <a:r>
                        <a:rPr lang="ru-RU" sz="1600" dirty="0" err="1"/>
                        <a:t>фондів</a:t>
                      </a:r>
                      <a:r>
                        <a:rPr lang="ru-RU" sz="1600" dirty="0"/>
                        <a:t> і </a:t>
                      </a:r>
                      <a:r>
                        <a:rPr lang="ru-RU" sz="1600" dirty="0" err="1"/>
                        <a:t>фінансового</a:t>
                      </a:r>
                      <a:r>
                        <a:rPr lang="ru-RU" sz="1600" dirty="0"/>
                        <a:t> стану </a:t>
                      </a:r>
                      <a:r>
                        <a:rPr lang="ru-RU" sz="1600"/>
                        <a:t>підприємства</a:t>
                      </a:r>
                      <a:endParaRPr lang="uk-UA" sz="1600" b="0" noProof="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50800" marR="50800" marT="50800" marB="5080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8322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338</TotalTime>
  <Words>264</Words>
  <Application>Microsoft Office PowerPoint</Application>
  <PresentationFormat>Экран (4:3)</PresentationFormat>
  <Paragraphs>35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Garamond</vt:lpstr>
      <vt:lpstr>Helvetica</vt:lpstr>
      <vt:lpstr>Times New Roman</vt:lpstr>
      <vt:lpstr>Verdana</vt:lpstr>
      <vt:lpstr>Натуральные материалы</vt:lpstr>
      <vt:lpstr>     Контроль і ревізія</vt:lpstr>
      <vt:lpstr>Презентация PowerPoint</vt:lpstr>
      <vt:lpstr>МЕТА дисципліни</vt:lpstr>
      <vt:lpstr>Завдання дисципліни: </vt:lpstr>
      <vt:lpstr>Презентация PowerPoint</vt:lpstr>
      <vt:lpstr>Застосування на практиці:</vt:lpstr>
      <vt:lpstr>Теми, які передбачено РПНД: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СОЦІОЛОГІЯ ЯК НАУКА.МЕТОДОЛОГІЯ</dc:title>
  <dc:creator>Илона</dc:creator>
  <cp:lastModifiedBy>Зина и Саша Цыс</cp:lastModifiedBy>
  <cp:revision>32</cp:revision>
  <dcterms:created xsi:type="dcterms:W3CDTF">2018-02-16T18:20:03Z</dcterms:created>
  <dcterms:modified xsi:type="dcterms:W3CDTF">2021-05-14T10:26:03Z</dcterms:modified>
</cp:coreProperties>
</file>