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72" r:id="rId5"/>
    <p:sldId id="273" r:id="rId6"/>
    <p:sldId id="274" r:id="rId7"/>
    <p:sldId id="27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22.11.2020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22.11.2020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22.11.2020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22.11.2020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22.11.2020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22.11.2020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uk-UA" dirty="0"/>
              <a:t>РИТОРИКА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3266952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 err="1"/>
              <a:t>Дисципліна</a:t>
            </a:r>
            <a:r>
              <a:rPr lang="ru-RU" dirty="0"/>
              <a:t> за </a:t>
            </a:r>
            <a:r>
              <a:rPr lang="ru-RU" dirty="0" err="1"/>
              <a:t>вибором</a:t>
            </a:r>
            <a:endParaRPr lang="ru-RU" dirty="0"/>
          </a:p>
          <a:p>
            <a:r>
              <a:rPr lang="ru-RU" dirty="0" err="1"/>
              <a:t>Спеціальність</a:t>
            </a:r>
            <a:r>
              <a:rPr lang="ru-RU" dirty="0"/>
              <a:t> 073 «Менеджмент»</a:t>
            </a:r>
          </a:p>
          <a:p>
            <a:pPr>
              <a:defRPr/>
            </a:pPr>
            <a:r>
              <a:rPr lang="uk-UA" altLang="ko-KR" sz="2800"/>
              <a:t>Освітня програма «Фінансово-економічна безпека та ризик-менеджмент»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0446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361579" cy="5256584"/>
          </a:xfrm>
        </p:spPr>
        <p:txBody>
          <a:bodyPr>
            <a:normAutofit fontScale="92500" lnSpcReduction="20000"/>
          </a:bodyPr>
          <a:lstStyle/>
          <a:p>
            <a:pPr marL="64008" indent="0">
              <a:buNone/>
            </a:pPr>
            <a:r>
              <a:rPr lang="uk-UA" sz="26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Метою</a:t>
            </a:r>
            <a:r>
              <a:rPr lang="uk-UA" sz="26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uk-UA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викладання навчальної дисципліни «Риторика» є вироблення навичок оптимальної </a:t>
            </a:r>
            <a:r>
              <a:rPr lang="uk-UA" sz="2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мовної</a:t>
            </a:r>
            <a:r>
              <a:rPr lang="uk-UA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 поведінки у професійній сфері: вплив на співрозмовника за допомоги вмілого використання різноманітних ораторських прийомів, оволодіння культурою монологу, діалогу та </a:t>
            </a:r>
            <a:r>
              <a:rPr lang="uk-UA" sz="2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полілогу</a:t>
            </a:r>
            <a:r>
              <a:rPr lang="uk-UA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; сприйняття й відтворення фахових текстів, засвоєння лексики і термінології свого фаху, вибір комунікативно виправданих </a:t>
            </a:r>
            <a:r>
              <a:rPr lang="uk-UA" sz="2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мовних</a:t>
            </a:r>
            <a:r>
              <a:rPr lang="uk-UA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 засобів, </a:t>
            </a:r>
            <a:r>
              <a:rPr lang="uk-UA" sz="2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послуговування</a:t>
            </a:r>
            <a:r>
              <a:rPr lang="uk-UA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 різними типами словників, зв'язок  питань культури з питаннями права, законодавства у галузі культури, з основними проблемами взаємодії </a:t>
            </a:r>
            <a:r>
              <a:rPr lang="uk-UA" sz="2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мовної</a:t>
            </a:r>
            <a:r>
              <a:rPr lang="uk-UA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 культури і права; вміння не тільки засвоювати готові знання, але й розв’язувати пошуково-творчі завдання, що сприятиме успішній професійній роботі у майбутній професійній діяльності</a:t>
            </a:r>
          </a:p>
        </p:txBody>
      </p:sp>
    </p:spTree>
    <p:extLst>
      <p:ext uri="{BB962C8B-B14F-4D97-AF65-F5344CB8AC3E}">
        <p14:creationId xmlns:p14="http://schemas.microsoft.com/office/powerpoint/2010/main" val="8143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032" y="318651"/>
            <a:ext cx="8229600" cy="1145282"/>
          </a:xfrm>
        </p:spPr>
        <p:txBody>
          <a:bodyPr>
            <a:normAutofit/>
          </a:bodyPr>
          <a:lstStyle/>
          <a:p>
            <a:r>
              <a:rPr lang="ru-RU" sz="2800" dirty="0"/>
              <a:t>В основу курсу </a:t>
            </a:r>
            <a:r>
              <a:rPr lang="ru-RU" sz="2800" dirty="0" err="1"/>
              <a:t>покладені</a:t>
            </a:r>
            <a:r>
              <a:rPr lang="ru-RU" sz="2800" dirty="0"/>
              <a:t> </a:t>
            </a:r>
            <a:r>
              <a:rPr lang="ru-RU" sz="2800" dirty="0" err="1"/>
              <a:t>принципи</a:t>
            </a:r>
            <a:r>
              <a:rPr lang="ru-RU" sz="2800" dirty="0"/>
              <a:t> </a:t>
            </a:r>
            <a:r>
              <a:rPr lang="ru-RU" sz="2800" dirty="0" err="1"/>
              <a:t>навчання</a:t>
            </a:r>
            <a:r>
              <a:rPr lang="ru-RU" sz="2800" dirty="0"/>
              <a:t>: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988840"/>
            <a:ext cx="756084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err="1"/>
              <a:t>філологічності</a:t>
            </a:r>
            <a:r>
              <a:rPr lang="ru-RU" sz="2000" i="1" dirty="0"/>
              <a:t> – </a:t>
            </a:r>
            <a:r>
              <a:rPr lang="ru-RU" sz="2000" dirty="0" err="1"/>
              <a:t>спрямованості</a:t>
            </a:r>
            <a:r>
              <a:rPr lang="ru-RU" sz="2000" dirty="0"/>
              <a:t> на </a:t>
            </a:r>
            <a:r>
              <a:rPr lang="ru-RU" sz="2000" dirty="0" err="1"/>
              <a:t>розвиток</a:t>
            </a:r>
            <a:r>
              <a:rPr lang="ru-RU" sz="2000" dirty="0"/>
              <a:t> </a:t>
            </a:r>
            <a:r>
              <a:rPr lang="ru-RU" sz="2000" dirty="0" err="1"/>
              <a:t>мовних</a:t>
            </a:r>
            <a:r>
              <a:rPr lang="ru-RU" sz="2000" dirty="0"/>
              <a:t> і </a:t>
            </a:r>
            <a:r>
              <a:rPr lang="ru-RU" sz="2000" dirty="0" err="1"/>
              <a:t>мовленнєвих</a:t>
            </a:r>
            <a:r>
              <a:rPr lang="ru-RU" sz="2000" dirty="0"/>
              <a:t> </a:t>
            </a:r>
            <a:r>
              <a:rPr lang="ru-RU" sz="2000" dirty="0" err="1"/>
              <a:t>знань</a:t>
            </a:r>
            <a:r>
              <a:rPr lang="ru-RU" sz="2000" dirty="0"/>
              <a:t>, </a:t>
            </a:r>
            <a:r>
              <a:rPr lang="ru-RU" sz="2000" dirty="0" err="1"/>
              <a:t>умінь</a:t>
            </a:r>
            <a:r>
              <a:rPr lang="ru-RU" sz="2000" dirty="0"/>
              <a:t> та </a:t>
            </a:r>
            <a:r>
              <a:rPr lang="ru-RU" sz="2000" dirty="0" err="1"/>
              <a:t>навичок</a:t>
            </a:r>
            <a:r>
              <a:rPr lang="ru-RU" sz="2000" dirty="0"/>
              <a:t>;</a:t>
            </a:r>
          </a:p>
          <a:p>
            <a:r>
              <a:rPr lang="ru-RU" sz="2000" i="1" dirty="0"/>
              <a:t>	</a:t>
            </a:r>
            <a:r>
              <a:rPr lang="ru-RU" sz="2000" i="1" dirty="0" err="1"/>
              <a:t>комплексності</a:t>
            </a:r>
            <a:r>
              <a:rPr lang="ru-RU" sz="2000" i="1" dirty="0"/>
              <a:t> – </a:t>
            </a:r>
            <a:r>
              <a:rPr lang="ru-RU" sz="2000" dirty="0" err="1"/>
              <a:t>урахування</a:t>
            </a:r>
            <a:r>
              <a:rPr lang="ru-RU" sz="2000" dirty="0"/>
              <a:t> </a:t>
            </a:r>
            <a:r>
              <a:rPr lang="ru-RU" sz="2000" dirty="0" err="1"/>
              <a:t>всіх</a:t>
            </a:r>
            <a:r>
              <a:rPr lang="ru-RU" sz="2000" dirty="0"/>
              <a:t> </a:t>
            </a:r>
            <a:r>
              <a:rPr lang="ru-RU" sz="2000" dirty="0" err="1"/>
              <a:t>мовних</a:t>
            </a:r>
            <a:r>
              <a:rPr lang="ru-RU" sz="2000" dirty="0"/>
              <a:t> </a:t>
            </a:r>
            <a:r>
              <a:rPr lang="ru-RU" sz="2000" dirty="0" err="1"/>
              <a:t>рівнів</a:t>
            </a:r>
            <a:r>
              <a:rPr lang="ru-RU" sz="2000" dirty="0"/>
              <a:t> у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комплексі</a:t>
            </a:r>
            <a:r>
              <a:rPr lang="ru-RU" sz="2000" dirty="0"/>
              <a:t>; </a:t>
            </a:r>
            <a:r>
              <a:rPr lang="ru-RU" sz="2000" dirty="0" err="1"/>
              <a:t>динамічної</a:t>
            </a:r>
            <a:r>
              <a:rPr lang="ru-RU" sz="2000" dirty="0"/>
              <a:t> </a:t>
            </a:r>
            <a:r>
              <a:rPr lang="ru-RU" sz="2000" dirty="0" err="1"/>
              <a:t>структурності</a:t>
            </a:r>
            <a:r>
              <a:rPr lang="ru-RU" sz="2000" dirty="0"/>
              <a:t> і </a:t>
            </a:r>
            <a:r>
              <a:rPr lang="ru-RU" sz="2000" dirty="0" err="1"/>
              <a:t>системності</a:t>
            </a:r>
            <a:r>
              <a:rPr lang="ru-RU" sz="2000" dirty="0"/>
              <a:t> </a:t>
            </a:r>
            <a:r>
              <a:rPr lang="ru-RU" sz="2000" dirty="0" err="1"/>
              <a:t>виявлення</a:t>
            </a:r>
            <a:r>
              <a:rPr lang="ru-RU" sz="2000" dirty="0"/>
              <a:t> </a:t>
            </a:r>
            <a:r>
              <a:rPr lang="ru-RU" sz="2000" dirty="0" err="1"/>
              <a:t>системи</a:t>
            </a:r>
            <a:r>
              <a:rPr lang="ru-RU" sz="2000" dirty="0"/>
              <a:t> </a:t>
            </a:r>
            <a:r>
              <a:rPr lang="ru-RU" sz="2000" dirty="0" err="1"/>
              <a:t>взаємопов’язаних</a:t>
            </a:r>
            <a:r>
              <a:rPr lang="ru-RU" sz="2000" dirty="0"/>
              <a:t>, </a:t>
            </a:r>
            <a:r>
              <a:rPr lang="ru-RU" sz="2000" dirty="0" err="1"/>
              <a:t>ієрархічних</a:t>
            </a:r>
            <a:r>
              <a:rPr lang="ru-RU" sz="2000" dirty="0"/>
              <a:t> </a:t>
            </a:r>
            <a:r>
              <a:rPr lang="ru-RU" sz="2000" dirty="0" err="1"/>
              <a:t>відносин</a:t>
            </a:r>
            <a:r>
              <a:rPr lang="ru-RU" sz="2000" dirty="0"/>
              <a:t> у </a:t>
            </a:r>
            <a:r>
              <a:rPr lang="ru-RU" sz="2000" dirty="0" err="1"/>
              <a:t>мові</a:t>
            </a:r>
            <a:r>
              <a:rPr lang="ru-RU" sz="2000" dirty="0"/>
              <a:t>, </a:t>
            </a:r>
            <a:r>
              <a:rPr lang="ru-RU" sz="2000" dirty="0" err="1"/>
              <a:t>змін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відбулися</a:t>
            </a:r>
            <a:r>
              <a:rPr lang="ru-RU" sz="2000" dirty="0"/>
              <a:t> в </a:t>
            </a:r>
            <a:r>
              <a:rPr lang="ru-RU" sz="2000" dirty="0" err="1"/>
              <a:t>процесі</a:t>
            </a:r>
            <a:r>
              <a:rPr lang="ru-RU" sz="2000" dirty="0"/>
              <a:t> </a:t>
            </a:r>
            <a:r>
              <a:rPr lang="ru-RU" sz="2000" dirty="0" err="1"/>
              <a:t>історичного</a:t>
            </a:r>
            <a:r>
              <a:rPr lang="ru-RU" sz="2000" dirty="0"/>
              <a:t> </a:t>
            </a:r>
            <a:r>
              <a:rPr lang="ru-RU" sz="2000" dirty="0" err="1"/>
              <a:t>розвитку</a:t>
            </a:r>
            <a:r>
              <a:rPr lang="ru-RU" sz="2000" dirty="0"/>
              <a:t> </a:t>
            </a:r>
            <a:r>
              <a:rPr lang="ru-RU" sz="2000" dirty="0" err="1"/>
              <a:t>мови</a:t>
            </a:r>
            <a:r>
              <a:rPr lang="ru-RU" sz="2000" dirty="0"/>
              <a:t>;</a:t>
            </a:r>
          </a:p>
          <a:p>
            <a:r>
              <a:rPr lang="ru-RU" sz="2000" i="1" dirty="0"/>
              <a:t>	</a:t>
            </a:r>
            <a:r>
              <a:rPr lang="ru-RU" sz="2000" i="1" dirty="0" err="1"/>
              <a:t>інтегративності</a:t>
            </a:r>
            <a:r>
              <a:rPr lang="ru-RU" sz="2000" dirty="0"/>
              <a:t> </a:t>
            </a:r>
            <a:r>
              <a:rPr lang="ru-RU" sz="2000" i="1" dirty="0"/>
              <a:t>–</a:t>
            </a:r>
            <a:r>
              <a:rPr lang="ru-RU" sz="2000" dirty="0"/>
              <a:t> </a:t>
            </a:r>
            <a:r>
              <a:rPr lang="ru-RU" sz="2000" dirty="0" err="1"/>
              <a:t>зв’язок</a:t>
            </a:r>
            <a:r>
              <a:rPr lang="ru-RU" sz="2000" dirty="0"/>
              <a:t> з </a:t>
            </a:r>
            <a:r>
              <a:rPr lang="ru-RU" sz="2000" dirty="0" err="1"/>
              <a:t>іншими</a:t>
            </a:r>
            <a:r>
              <a:rPr lang="ru-RU" sz="2000" dirty="0"/>
              <a:t> </a:t>
            </a:r>
            <a:r>
              <a:rPr lang="ru-RU" sz="2000" dirty="0" err="1"/>
              <a:t>дисциплінами</a:t>
            </a:r>
            <a:r>
              <a:rPr lang="ru-RU" sz="2000" dirty="0"/>
              <a:t>, </a:t>
            </a:r>
            <a:r>
              <a:rPr lang="ru-RU" sz="2000" dirty="0" err="1"/>
              <a:t>передбаченими</a:t>
            </a:r>
            <a:r>
              <a:rPr lang="ru-RU" sz="2000" dirty="0"/>
              <a:t> </a:t>
            </a:r>
            <a:r>
              <a:rPr lang="ru-RU" sz="2000" dirty="0" err="1"/>
              <a:t>навчальними</a:t>
            </a:r>
            <a:r>
              <a:rPr lang="ru-RU" sz="2000" dirty="0"/>
              <a:t> планами і </a:t>
            </a:r>
            <a:r>
              <a:rPr lang="ru-RU" sz="2000" dirty="0" err="1"/>
              <a:t>програми</a:t>
            </a:r>
            <a:r>
              <a:rPr lang="ru-RU" sz="2000" dirty="0"/>
              <a:t> з </a:t>
            </a:r>
            <a:r>
              <a:rPr lang="ru-RU" sz="2000" dirty="0" err="1"/>
              <a:t>підготовки</a:t>
            </a:r>
            <a:r>
              <a:rPr lang="ru-RU" sz="2000" dirty="0"/>
              <a:t> </a:t>
            </a:r>
            <a:r>
              <a:rPr lang="ru-RU" sz="2000" dirty="0" err="1"/>
              <a:t>фахівців</a:t>
            </a:r>
            <a:r>
              <a:rPr lang="ru-RU" sz="2000" dirty="0"/>
              <a:t> </a:t>
            </a:r>
            <a:r>
              <a:rPr lang="ru-RU" sz="2000" dirty="0" err="1"/>
              <a:t>освітньо-кваліфікаційного</a:t>
            </a:r>
            <a:r>
              <a:rPr lang="ru-RU" sz="2000" dirty="0"/>
              <a:t> </a:t>
            </a:r>
            <a:r>
              <a:rPr lang="ru-RU" sz="2000" dirty="0" err="1"/>
              <a:t>рівня</a:t>
            </a:r>
            <a:r>
              <a:rPr lang="ru-RU" sz="2000" dirty="0"/>
              <a:t> «бакалавр».</a:t>
            </a:r>
          </a:p>
        </p:txBody>
      </p:sp>
    </p:spTree>
    <p:extLst>
      <p:ext uri="{BB962C8B-B14F-4D97-AF65-F5344CB8AC3E}">
        <p14:creationId xmlns:p14="http://schemas.microsoft.com/office/powerpoint/2010/main" val="384710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032" y="318651"/>
            <a:ext cx="8229600" cy="1145282"/>
          </a:xfrm>
        </p:spPr>
        <p:txBody>
          <a:bodyPr>
            <a:normAutofit/>
          </a:bodyPr>
          <a:lstStyle/>
          <a:p>
            <a:r>
              <a:rPr lang="ru-RU" sz="2800" dirty="0" err="1"/>
              <a:t>Основними</a:t>
            </a:r>
            <a:r>
              <a:rPr lang="ru-RU" sz="2800" dirty="0"/>
              <a:t> </a:t>
            </a:r>
            <a:r>
              <a:rPr lang="ru-RU" sz="2800" dirty="0" err="1"/>
              <a:t>завданнями</a:t>
            </a:r>
            <a:r>
              <a:rPr lang="ru-RU" sz="2800" dirty="0"/>
              <a:t> </a:t>
            </a:r>
            <a:r>
              <a:rPr lang="ru-RU" sz="2800" dirty="0" err="1"/>
              <a:t>вивчення</a:t>
            </a:r>
            <a:r>
              <a:rPr lang="ru-RU" sz="2800" dirty="0"/>
              <a:t> </a:t>
            </a:r>
            <a:r>
              <a:rPr lang="ru-RU" sz="2800" dirty="0" err="1"/>
              <a:t>навчальної</a:t>
            </a:r>
            <a:r>
              <a:rPr lang="ru-RU" sz="2800" dirty="0"/>
              <a:t> </a:t>
            </a:r>
            <a:r>
              <a:rPr lang="ru-RU" sz="2800" dirty="0" err="1"/>
              <a:t>дисципліни</a:t>
            </a:r>
            <a:r>
              <a:rPr lang="ru-RU" sz="2800" dirty="0"/>
              <a:t> «Риторика» є: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988840"/>
            <a:ext cx="756084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/>
              <a:t>підвищення</a:t>
            </a:r>
            <a:r>
              <a:rPr lang="ru-RU" sz="2000" dirty="0"/>
              <a:t> </a:t>
            </a:r>
            <a:r>
              <a:rPr lang="ru-RU" sz="2000" dirty="0" err="1"/>
              <a:t>загальномовної</a:t>
            </a:r>
            <a:r>
              <a:rPr lang="ru-RU" sz="2000" dirty="0"/>
              <a:t> </a:t>
            </a:r>
            <a:r>
              <a:rPr lang="ru-RU" sz="2000" dirty="0" err="1"/>
              <a:t>культури</a:t>
            </a:r>
            <a:r>
              <a:rPr lang="ru-RU" sz="2000" dirty="0"/>
              <a:t> </a:t>
            </a:r>
            <a:r>
              <a:rPr lang="ru-RU" sz="2000" dirty="0" err="1"/>
              <a:t>студентів</a:t>
            </a:r>
            <a:r>
              <a:rPr lang="ru-RU" sz="2000" dirty="0"/>
              <a:t> як в </a:t>
            </a:r>
            <a:r>
              <a:rPr lang="ru-RU" sz="2000" dirty="0" err="1"/>
              <a:t>усній</a:t>
            </a:r>
            <a:r>
              <a:rPr lang="ru-RU" sz="2000" dirty="0"/>
              <a:t>, так і в </a:t>
            </a:r>
            <a:r>
              <a:rPr lang="ru-RU" sz="2000" dirty="0" err="1"/>
              <a:t>писемній</a:t>
            </a:r>
            <a:r>
              <a:rPr lang="ru-RU" sz="2000" dirty="0"/>
              <a:t> формах; </a:t>
            </a:r>
            <a:r>
              <a:rPr lang="ru-RU" sz="2000" dirty="0" err="1"/>
              <a:t>забезпечення</a:t>
            </a:r>
            <a:r>
              <a:rPr lang="ru-RU" sz="2000" dirty="0"/>
              <a:t> </a:t>
            </a:r>
            <a:r>
              <a:rPr lang="ru-RU" sz="2000" dirty="0" err="1"/>
              <a:t>досконалого</a:t>
            </a:r>
            <a:r>
              <a:rPr lang="ru-RU" sz="2000" dirty="0"/>
              <a:t> </a:t>
            </a:r>
            <a:r>
              <a:rPr lang="ru-RU" sz="2000" dirty="0" err="1"/>
              <a:t>володіння</a:t>
            </a:r>
            <a:r>
              <a:rPr lang="ru-RU" sz="2000" dirty="0"/>
              <a:t> нормами </a:t>
            </a:r>
            <a:r>
              <a:rPr lang="ru-RU" sz="2000" dirty="0" err="1"/>
              <a:t>сучасної</a:t>
            </a:r>
            <a:r>
              <a:rPr lang="ru-RU" sz="2000" dirty="0"/>
              <a:t> </a:t>
            </a:r>
            <a:r>
              <a:rPr lang="ru-RU" sz="2000" dirty="0" err="1"/>
              <a:t>української</a:t>
            </a:r>
            <a:r>
              <a:rPr lang="ru-RU" sz="2000" dirty="0"/>
              <a:t> </a:t>
            </a:r>
            <a:r>
              <a:rPr lang="ru-RU" sz="2000" dirty="0" err="1"/>
              <a:t>літературної</a:t>
            </a:r>
            <a:r>
              <a:rPr lang="ru-RU" sz="2000" dirty="0"/>
              <a:t> </a:t>
            </a:r>
            <a:r>
              <a:rPr lang="ru-RU" sz="2000" dirty="0" err="1"/>
              <a:t>мови</a:t>
            </a:r>
            <a:r>
              <a:rPr lang="ru-RU" sz="2000" dirty="0"/>
              <a:t> та </a:t>
            </a:r>
            <a:r>
              <a:rPr lang="ru-RU" sz="2000" dirty="0" err="1"/>
              <a:t>дотримання</a:t>
            </a:r>
            <a:r>
              <a:rPr lang="ru-RU" sz="2000" dirty="0"/>
              <a:t> </a:t>
            </a:r>
            <a:r>
              <a:rPr lang="ru-RU" sz="2000" dirty="0" err="1"/>
              <a:t>вимог</a:t>
            </a:r>
            <a:r>
              <a:rPr lang="ru-RU" sz="2000" dirty="0"/>
              <a:t> </a:t>
            </a:r>
            <a:r>
              <a:rPr lang="ru-RU" sz="2000" dirty="0" err="1"/>
              <a:t>культури</a:t>
            </a:r>
            <a:r>
              <a:rPr lang="ru-RU" sz="2000" dirty="0"/>
              <a:t> </a:t>
            </a:r>
            <a:r>
              <a:rPr lang="ru-RU" sz="2000" dirty="0" err="1"/>
              <a:t>мовлення</a:t>
            </a:r>
            <a:r>
              <a:rPr lang="ru-RU" sz="2000" dirty="0"/>
              <a:t>; </a:t>
            </a:r>
            <a:r>
              <a:rPr lang="ru-RU" sz="2000" dirty="0" err="1"/>
              <a:t>сприяння</a:t>
            </a:r>
            <a:r>
              <a:rPr lang="ru-RU" sz="2000" dirty="0"/>
              <a:t> </a:t>
            </a:r>
            <a:r>
              <a:rPr lang="ru-RU" sz="2000" dirty="0" err="1"/>
              <a:t>збагаченню</a:t>
            </a:r>
            <a:r>
              <a:rPr lang="ru-RU" sz="2000" dirty="0"/>
              <a:t> </a:t>
            </a:r>
            <a:r>
              <a:rPr lang="ru-RU" sz="2000" dirty="0" err="1"/>
              <a:t>лексичного</a:t>
            </a:r>
            <a:r>
              <a:rPr lang="ru-RU" sz="2000" dirty="0"/>
              <a:t> запасу, </a:t>
            </a:r>
            <a:r>
              <a:rPr lang="ru-RU" sz="2000" dirty="0" err="1"/>
              <a:t>вивченню</a:t>
            </a:r>
            <a:r>
              <a:rPr lang="ru-RU" sz="2000" dirty="0"/>
              <a:t> </a:t>
            </a:r>
            <a:r>
              <a:rPr lang="ru-RU" sz="2000" dirty="0" err="1"/>
              <a:t>українського</a:t>
            </a:r>
            <a:r>
              <a:rPr lang="ru-RU" sz="2000" dirty="0"/>
              <a:t> </a:t>
            </a:r>
            <a:r>
              <a:rPr lang="ru-RU" sz="2000" dirty="0" err="1"/>
              <a:t>мовного</a:t>
            </a:r>
            <a:r>
              <a:rPr lang="ru-RU" sz="2000" dirty="0"/>
              <a:t> </a:t>
            </a:r>
            <a:r>
              <a:rPr lang="ru-RU" sz="2000" dirty="0" err="1"/>
              <a:t>етикету</a:t>
            </a:r>
            <a:r>
              <a:rPr lang="ru-RU" sz="2000" dirty="0"/>
              <a:t>; </a:t>
            </a:r>
            <a:r>
              <a:rPr lang="ru-RU" sz="2000" dirty="0" err="1"/>
              <a:t>ознайомлення</a:t>
            </a:r>
            <a:r>
              <a:rPr lang="ru-RU" sz="2000" dirty="0"/>
              <a:t> </a:t>
            </a:r>
            <a:r>
              <a:rPr lang="ru-RU" sz="2000" dirty="0" err="1"/>
              <a:t>студентів</a:t>
            </a:r>
            <a:r>
              <a:rPr lang="ru-RU" sz="2000" dirty="0"/>
              <a:t> з </a:t>
            </a:r>
            <a:r>
              <a:rPr lang="ru-RU" sz="2000" dirty="0" err="1"/>
              <a:t>багатим</a:t>
            </a:r>
            <a:r>
              <a:rPr lang="ru-RU" sz="2000" dirty="0"/>
              <a:t> </a:t>
            </a:r>
            <a:r>
              <a:rPr lang="ru-RU" sz="2000" dirty="0" err="1"/>
              <a:t>фактичним</a:t>
            </a:r>
            <a:r>
              <a:rPr lang="ru-RU" sz="2000" dirty="0"/>
              <a:t> </a:t>
            </a:r>
            <a:r>
              <a:rPr lang="ru-RU" sz="2000" dirty="0" err="1"/>
              <a:t>матеріалом</a:t>
            </a:r>
            <a:r>
              <a:rPr lang="ru-RU" sz="2000" dirty="0"/>
              <a:t> з </a:t>
            </a:r>
            <a:r>
              <a:rPr lang="ru-RU" sz="2000" dirty="0" err="1"/>
              <a:t>історії</a:t>
            </a:r>
            <a:r>
              <a:rPr lang="ru-RU" sz="2000" dirty="0"/>
              <a:t> </a:t>
            </a:r>
            <a:r>
              <a:rPr lang="ru-RU" sz="2000" dirty="0" err="1"/>
              <a:t>вітчизняного</a:t>
            </a:r>
            <a:r>
              <a:rPr lang="ru-RU" sz="2000" dirty="0"/>
              <a:t> та </a:t>
            </a:r>
            <a:r>
              <a:rPr lang="ru-RU" sz="2000" dirty="0" err="1"/>
              <a:t>зарубіжного</a:t>
            </a:r>
            <a:r>
              <a:rPr lang="ru-RU" sz="2000" dirty="0"/>
              <a:t> </a:t>
            </a:r>
            <a:r>
              <a:rPr lang="ru-RU" sz="2000" dirty="0" err="1"/>
              <a:t>ораторського</a:t>
            </a:r>
            <a:r>
              <a:rPr lang="ru-RU" sz="2000" dirty="0"/>
              <a:t> </a:t>
            </a:r>
            <a:r>
              <a:rPr lang="ru-RU" sz="2000" dirty="0" err="1"/>
              <a:t>мистецтва</a:t>
            </a:r>
            <a:r>
              <a:rPr lang="ru-RU" sz="2000" dirty="0"/>
              <a:t>, з </a:t>
            </a:r>
            <a:r>
              <a:rPr lang="ru-RU" sz="2000" dirty="0" err="1"/>
              <a:t>етапами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розвитку</a:t>
            </a:r>
            <a:r>
              <a:rPr lang="ru-RU" sz="2000" dirty="0"/>
              <a:t>; </a:t>
            </a:r>
            <a:r>
              <a:rPr lang="ru-RU" sz="2000" dirty="0" err="1"/>
              <a:t>сприяння</a:t>
            </a:r>
            <a:r>
              <a:rPr lang="ru-RU" sz="2000" dirty="0"/>
              <a:t> </a:t>
            </a:r>
            <a:r>
              <a:rPr lang="ru-RU" sz="2000" dirty="0" err="1"/>
              <a:t>вихованню</a:t>
            </a:r>
            <a:r>
              <a:rPr lang="ru-RU" sz="2000" dirty="0"/>
              <a:t> </a:t>
            </a:r>
            <a:r>
              <a:rPr lang="ru-RU" sz="2000" dirty="0" err="1"/>
              <a:t>патріотів</a:t>
            </a:r>
            <a:r>
              <a:rPr lang="ru-RU" sz="2000" dirty="0"/>
              <a:t> </a:t>
            </a:r>
            <a:r>
              <a:rPr lang="ru-RU" sz="2000" dirty="0" err="1"/>
              <a:t>своєї</a:t>
            </a:r>
            <a:r>
              <a:rPr lang="ru-RU" sz="2000" dirty="0"/>
              <a:t> </a:t>
            </a:r>
            <a:r>
              <a:rPr lang="ru-RU" sz="2000" dirty="0" err="1"/>
              <a:t>держави</a:t>
            </a:r>
            <a:r>
              <a:rPr lang="ru-RU" sz="2000" dirty="0"/>
              <a:t>, </a:t>
            </a:r>
            <a:r>
              <a:rPr lang="ru-RU" sz="2000" dirty="0" err="1"/>
              <a:t>культурних</a:t>
            </a:r>
            <a:r>
              <a:rPr lang="ru-RU" sz="2000" dirty="0"/>
              <a:t> </a:t>
            </a:r>
            <a:r>
              <a:rPr lang="ru-RU" sz="2000" dirty="0" err="1"/>
              <a:t>особистостей</a:t>
            </a:r>
            <a:r>
              <a:rPr lang="ru-RU" sz="2000" dirty="0"/>
              <a:t>; </a:t>
            </a:r>
            <a:r>
              <a:rPr lang="ru-RU" sz="2000" dirty="0" err="1"/>
              <a:t>формуванню</a:t>
            </a:r>
            <a:r>
              <a:rPr lang="ru-RU" sz="2000" dirty="0"/>
              <a:t> та </a:t>
            </a:r>
            <a:r>
              <a:rPr lang="ru-RU" sz="2000" dirty="0" err="1"/>
              <a:t>вихованню</a:t>
            </a:r>
            <a:r>
              <a:rPr lang="ru-RU" sz="2000" dirty="0"/>
              <a:t> у </a:t>
            </a:r>
            <a:r>
              <a:rPr lang="ru-RU" sz="2000" dirty="0" err="1"/>
              <a:t>дусі</a:t>
            </a:r>
            <a:r>
              <a:rPr lang="ru-RU" sz="2000" dirty="0"/>
              <a:t> </a:t>
            </a:r>
            <a:r>
              <a:rPr lang="ru-RU" sz="2000" dirty="0" err="1"/>
              <a:t>гуманізму</a:t>
            </a:r>
            <a:r>
              <a:rPr lang="ru-RU" sz="2000" dirty="0"/>
              <a:t>, </a:t>
            </a:r>
            <a:r>
              <a:rPr lang="ru-RU" sz="2000" dirty="0" err="1"/>
              <a:t>розвитку</a:t>
            </a:r>
            <a:r>
              <a:rPr lang="ru-RU" sz="2000" dirty="0"/>
              <a:t> тих рис та </a:t>
            </a:r>
            <a:r>
              <a:rPr lang="ru-RU" sz="2000" dirty="0" err="1"/>
              <a:t>навичок</a:t>
            </a:r>
            <a:r>
              <a:rPr lang="ru-RU" sz="2000" dirty="0"/>
              <a:t> </a:t>
            </a:r>
            <a:r>
              <a:rPr lang="ru-RU" sz="2000" dirty="0" err="1"/>
              <a:t>майбутніх</a:t>
            </a:r>
            <a:r>
              <a:rPr lang="ru-RU" sz="2000" dirty="0"/>
              <a:t> </a:t>
            </a:r>
            <a:r>
              <a:rPr lang="ru-RU" sz="2000" dirty="0" err="1"/>
              <a:t>економістів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необхідні</a:t>
            </a:r>
            <a:r>
              <a:rPr lang="ru-RU" sz="2000" dirty="0"/>
              <a:t> для </a:t>
            </a:r>
            <a:r>
              <a:rPr lang="ru-RU" sz="2000" dirty="0" err="1"/>
              <a:t>успішної</a:t>
            </a:r>
            <a:r>
              <a:rPr lang="ru-RU" sz="2000" dirty="0"/>
              <a:t> </a:t>
            </a:r>
            <a:r>
              <a:rPr lang="ru-RU" sz="2000" dirty="0" err="1"/>
              <a:t>професійної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650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756" y="238511"/>
            <a:ext cx="8964488" cy="929257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effectLst/>
              </a:rPr>
              <a:t>У </a:t>
            </a:r>
            <a:r>
              <a:rPr lang="ru-RU" sz="2800" dirty="0" err="1">
                <a:effectLst/>
              </a:rPr>
              <a:t>результаті</a:t>
            </a:r>
            <a:r>
              <a:rPr lang="ru-RU" sz="2800" dirty="0">
                <a:effectLst/>
              </a:rPr>
              <a:t> </a:t>
            </a:r>
            <a:r>
              <a:rPr lang="ru-RU" sz="2800" dirty="0" err="1">
                <a:effectLst/>
              </a:rPr>
              <a:t>вивчення</a:t>
            </a:r>
            <a:r>
              <a:rPr lang="ru-RU" sz="2800" dirty="0">
                <a:effectLst/>
              </a:rPr>
              <a:t> </a:t>
            </a:r>
            <a:r>
              <a:rPr lang="ru-RU" sz="2800" dirty="0" err="1">
                <a:effectLst/>
              </a:rPr>
              <a:t>навчальної</a:t>
            </a:r>
            <a:r>
              <a:rPr lang="ru-RU" sz="2800" dirty="0">
                <a:effectLst/>
              </a:rPr>
              <a:t> </a:t>
            </a:r>
            <a:r>
              <a:rPr lang="ru-RU" sz="2800" dirty="0" err="1">
                <a:effectLst/>
              </a:rPr>
              <a:t>дисципліни</a:t>
            </a:r>
            <a:r>
              <a:rPr lang="ru-RU" sz="2800" dirty="0">
                <a:effectLst/>
              </a:rPr>
              <a:t> </a:t>
            </a:r>
            <a:r>
              <a:rPr lang="ru-RU" sz="2800" dirty="0" err="1">
                <a:effectLst/>
              </a:rPr>
              <a:t>здобувач</a:t>
            </a:r>
            <a:r>
              <a:rPr lang="ru-RU" sz="2800" dirty="0">
                <a:effectLst/>
              </a:rPr>
              <a:t> повинен набути таких компетентностей: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3400" y="1716875"/>
            <a:ext cx="8117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1. </a:t>
            </a:r>
            <a:r>
              <a:rPr lang="ru-RU" sz="2000" b="1" dirty="0" err="1"/>
              <a:t>Знань</a:t>
            </a:r>
            <a:r>
              <a:rPr lang="ru-RU" sz="2000" b="1" dirty="0"/>
              <a:t>:</a:t>
            </a:r>
            <a:endParaRPr lang="ru-RU" sz="2000" dirty="0"/>
          </a:p>
          <a:p>
            <a:r>
              <a:rPr lang="ru-RU" sz="2000" b="1" dirty="0"/>
              <a:t>1) на </a:t>
            </a:r>
            <a:r>
              <a:rPr lang="ru-RU" sz="2000" b="1" dirty="0" err="1"/>
              <a:t>понятійному</a:t>
            </a:r>
            <a:r>
              <a:rPr lang="ru-RU" sz="2000" b="1" dirty="0"/>
              <a:t> </a:t>
            </a:r>
            <a:r>
              <a:rPr lang="ru-RU" sz="2000" b="1" dirty="0" err="1"/>
              <a:t>рівні</a:t>
            </a:r>
            <a:r>
              <a:rPr lang="ru-RU" sz="2000" b="1" dirty="0"/>
              <a:t>: </a:t>
            </a:r>
            <a:endParaRPr lang="ru-RU" sz="2000" dirty="0"/>
          </a:p>
          <a:p>
            <a:r>
              <a:rPr lang="ru-RU" sz="2000" dirty="0"/>
              <a:t>- </a:t>
            </a:r>
            <a:r>
              <a:rPr lang="ru-RU" sz="2000" dirty="0" err="1"/>
              <a:t>основні</a:t>
            </a:r>
            <a:r>
              <a:rPr lang="ru-RU" sz="2000" dirty="0"/>
              <a:t> </a:t>
            </a:r>
            <a:r>
              <a:rPr lang="ru-RU" sz="2000" dirty="0" err="1"/>
              <a:t>лінгвістичні</a:t>
            </a:r>
            <a:r>
              <a:rPr lang="ru-RU" sz="2000" dirty="0"/>
              <a:t> </a:t>
            </a:r>
            <a:r>
              <a:rPr lang="ru-RU" sz="2000" dirty="0" err="1"/>
              <a:t>поняття</a:t>
            </a:r>
            <a:r>
              <a:rPr lang="ru-RU" sz="2000" dirty="0"/>
              <a:t> та </a:t>
            </a:r>
            <a:r>
              <a:rPr lang="ru-RU" sz="2000" dirty="0" err="1"/>
              <a:t>терміни</a:t>
            </a:r>
            <a:r>
              <a:rPr lang="ru-RU" sz="2000" dirty="0"/>
              <a:t>;</a:t>
            </a:r>
          </a:p>
          <a:p>
            <a:r>
              <a:rPr lang="ru-RU" sz="2000" dirty="0"/>
              <a:t>- </a:t>
            </a:r>
            <a:r>
              <a:rPr lang="ru-RU" sz="2000" dirty="0" err="1"/>
              <a:t>основи</a:t>
            </a:r>
            <a:r>
              <a:rPr lang="ru-RU" sz="2000" dirty="0"/>
              <a:t> </a:t>
            </a:r>
            <a:r>
              <a:rPr lang="ru-RU" sz="2000" dirty="0" err="1"/>
              <a:t>професійної</a:t>
            </a:r>
            <a:r>
              <a:rPr lang="ru-RU" sz="2000" dirty="0"/>
              <a:t> </a:t>
            </a:r>
            <a:r>
              <a:rPr lang="ru-RU" sz="2000" dirty="0" err="1"/>
              <a:t>комунікації</a:t>
            </a:r>
            <a:r>
              <a:rPr lang="ru-RU" sz="2000" dirty="0"/>
              <a:t> в </a:t>
            </a:r>
            <a:r>
              <a:rPr lang="ru-RU" sz="2000" dirty="0" err="1"/>
              <a:t>писемній</a:t>
            </a:r>
            <a:r>
              <a:rPr lang="ru-RU" sz="2000" dirty="0"/>
              <a:t> та </a:t>
            </a:r>
            <a:r>
              <a:rPr lang="ru-RU" sz="2000" dirty="0" err="1"/>
              <a:t>усній</a:t>
            </a:r>
            <a:r>
              <a:rPr lang="ru-RU" sz="2000" dirty="0"/>
              <a:t> формах;</a:t>
            </a:r>
          </a:p>
          <a:p>
            <a:pPr lvl="0" fontAlgn="base"/>
            <a:r>
              <a:rPr lang="ru-RU" sz="2000" b="1" dirty="0"/>
              <a:t>на фундаментальному </a:t>
            </a:r>
            <a:r>
              <a:rPr lang="ru-RU" sz="2000" b="1" dirty="0" err="1"/>
              <a:t>рівні</a:t>
            </a:r>
            <a:r>
              <a:rPr lang="ru-RU" sz="2000" b="1" dirty="0"/>
              <a:t>:</a:t>
            </a:r>
            <a:endParaRPr lang="ru-RU" sz="2000" dirty="0"/>
          </a:p>
          <a:p>
            <a:r>
              <a:rPr lang="ru-RU" sz="2000" dirty="0"/>
              <a:t>- </a:t>
            </a:r>
            <a:r>
              <a:rPr lang="ru-RU" sz="2000" dirty="0" err="1"/>
              <a:t>сутність</a:t>
            </a:r>
            <a:r>
              <a:rPr lang="ru-RU" sz="2000" dirty="0"/>
              <a:t> і </a:t>
            </a:r>
            <a:r>
              <a:rPr lang="ru-RU" sz="2000" dirty="0" err="1"/>
              <a:t>сучасний</a:t>
            </a:r>
            <a:r>
              <a:rPr lang="ru-RU" sz="2000" dirty="0"/>
              <a:t> статус риторики;</a:t>
            </a:r>
          </a:p>
          <a:p>
            <a:r>
              <a:rPr lang="ru-RU" sz="2000" dirty="0"/>
              <a:t>- </a:t>
            </a:r>
            <a:r>
              <a:rPr lang="ru-RU" sz="2000" dirty="0" err="1"/>
              <a:t>поняття</a:t>
            </a:r>
            <a:r>
              <a:rPr lang="ru-RU" sz="2000" dirty="0"/>
              <a:t> про </a:t>
            </a:r>
            <a:r>
              <a:rPr lang="ru-RU" sz="2000" dirty="0" err="1"/>
              <a:t>ораторське</a:t>
            </a:r>
            <a:r>
              <a:rPr lang="ru-RU" sz="2000" dirty="0"/>
              <a:t> </a:t>
            </a:r>
            <a:r>
              <a:rPr lang="ru-RU" sz="2000" dirty="0" err="1"/>
              <a:t>мистецтво</a:t>
            </a:r>
            <a:r>
              <a:rPr lang="ru-RU" sz="2000" dirty="0"/>
              <a:t>, </a:t>
            </a:r>
            <a:r>
              <a:rPr lang="ru-RU" sz="2000" dirty="0" err="1"/>
              <a:t>співвідношення</a:t>
            </a:r>
            <a:r>
              <a:rPr lang="ru-RU" sz="2000" dirty="0"/>
              <a:t> </a:t>
            </a:r>
            <a:r>
              <a:rPr lang="ru-RU" sz="2000" dirty="0" err="1"/>
              <a:t>термінів</a:t>
            </a:r>
            <a:r>
              <a:rPr lang="ru-RU" sz="2000" dirty="0"/>
              <a:t> «</a:t>
            </a:r>
            <a:r>
              <a:rPr lang="ru-RU" sz="2000" dirty="0" err="1"/>
              <a:t>ораторське</a:t>
            </a:r>
            <a:r>
              <a:rPr lang="ru-RU" sz="2000" dirty="0"/>
              <a:t> </a:t>
            </a:r>
            <a:r>
              <a:rPr lang="ru-RU" sz="2000" dirty="0" err="1"/>
              <a:t>мистецтво</a:t>
            </a:r>
            <a:r>
              <a:rPr lang="ru-RU" sz="2000" dirty="0"/>
              <a:t>», «риторика», «</a:t>
            </a:r>
            <a:r>
              <a:rPr lang="ru-RU" sz="2000" dirty="0" err="1"/>
              <a:t>красномовство</a:t>
            </a:r>
            <a:r>
              <a:rPr lang="ru-RU" sz="2000" dirty="0"/>
              <a:t>», «</a:t>
            </a:r>
            <a:r>
              <a:rPr lang="ru-RU" sz="2000" dirty="0" err="1"/>
              <a:t>комунікативна</a:t>
            </a:r>
            <a:r>
              <a:rPr lang="ru-RU" sz="2000" dirty="0"/>
              <a:t> </a:t>
            </a:r>
            <a:r>
              <a:rPr lang="ru-RU" sz="2000" dirty="0" err="1"/>
              <a:t>діяльність</a:t>
            </a:r>
            <a:r>
              <a:rPr lang="ru-RU" sz="2000" dirty="0"/>
              <a:t>», «</a:t>
            </a:r>
            <a:r>
              <a:rPr lang="ru-RU" sz="2000" dirty="0" err="1"/>
              <a:t>комунікативна</a:t>
            </a:r>
            <a:r>
              <a:rPr lang="ru-RU" sz="2000" dirty="0"/>
              <a:t> культура», «</a:t>
            </a:r>
            <a:r>
              <a:rPr lang="ru-RU" sz="2000" dirty="0" err="1"/>
              <a:t>ділове</a:t>
            </a:r>
            <a:r>
              <a:rPr lang="ru-RU" sz="2000" dirty="0"/>
              <a:t> </a:t>
            </a:r>
            <a:r>
              <a:rPr lang="ru-RU" sz="2000" dirty="0" err="1"/>
              <a:t>спілкування</a:t>
            </a:r>
            <a:r>
              <a:rPr lang="ru-RU" sz="2000" dirty="0"/>
              <a:t>»;</a:t>
            </a:r>
          </a:p>
          <a:p>
            <a:r>
              <a:rPr lang="ru-RU" sz="2000" dirty="0"/>
              <a:t>- </a:t>
            </a:r>
            <a:r>
              <a:rPr lang="ru-RU" sz="2000" dirty="0" err="1"/>
              <a:t>зв’язок</a:t>
            </a:r>
            <a:r>
              <a:rPr lang="ru-RU" sz="2000" dirty="0"/>
              <a:t> риторики з </a:t>
            </a:r>
            <a:r>
              <a:rPr lang="ru-RU" sz="2000" dirty="0" err="1"/>
              <a:t>іншими</a:t>
            </a:r>
            <a:r>
              <a:rPr lang="ru-RU" sz="2000" dirty="0"/>
              <a:t> науками і </a:t>
            </a:r>
            <a:r>
              <a:rPr lang="ru-RU" sz="2000" dirty="0" err="1"/>
              <a:t>навчальними</a:t>
            </a:r>
            <a:r>
              <a:rPr lang="ru-RU" sz="2000" dirty="0"/>
              <a:t> </a:t>
            </a:r>
            <a:r>
              <a:rPr lang="ru-RU" sz="2000" dirty="0" err="1"/>
              <a:t>дисциплінами</a:t>
            </a:r>
            <a:r>
              <a:rPr lang="ru-RU" sz="2000" dirty="0"/>
              <a:t>; </a:t>
            </a:r>
            <a:r>
              <a:rPr lang="ru-RU" sz="2000" dirty="0" err="1"/>
              <a:t>історичні</a:t>
            </a:r>
            <a:r>
              <a:rPr lang="ru-RU" sz="2000" dirty="0"/>
              <a:t> </a:t>
            </a:r>
            <a:r>
              <a:rPr lang="ru-RU" sz="2000" dirty="0" err="1"/>
              <a:t>традиції</a:t>
            </a:r>
            <a:r>
              <a:rPr lang="ru-RU" sz="2000" dirty="0"/>
              <a:t> риторики; </a:t>
            </a:r>
            <a:r>
              <a:rPr lang="ru-RU" sz="2000" dirty="0" err="1"/>
              <a:t>класифікаційні</a:t>
            </a:r>
            <a:r>
              <a:rPr lang="ru-RU" sz="2000" dirty="0"/>
              <a:t> </a:t>
            </a:r>
            <a:r>
              <a:rPr lang="ru-RU" sz="2000" dirty="0" err="1"/>
              <a:t>ознаки</a:t>
            </a:r>
            <a:r>
              <a:rPr lang="ru-RU" sz="2000" dirty="0"/>
              <a:t> </a:t>
            </a:r>
            <a:r>
              <a:rPr lang="ru-RU" sz="2000" dirty="0" err="1"/>
              <a:t>родів</a:t>
            </a:r>
            <a:r>
              <a:rPr lang="ru-RU" sz="2000" dirty="0"/>
              <a:t> і </a:t>
            </a:r>
            <a:r>
              <a:rPr lang="ru-RU" sz="2000" dirty="0" err="1"/>
              <a:t>видів</a:t>
            </a:r>
            <a:r>
              <a:rPr lang="ru-RU" sz="2000" dirty="0"/>
              <a:t> риторики;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500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756" y="238511"/>
            <a:ext cx="8964488" cy="94145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effectLst/>
              </a:rPr>
              <a:t>: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1540" y="1052736"/>
            <a:ext cx="8229600" cy="4572000"/>
          </a:xfrm>
        </p:spPr>
        <p:txBody>
          <a:bodyPr>
            <a:normAutofit fontScale="77500" lnSpcReduction="20000"/>
          </a:bodyPr>
          <a:lstStyle/>
          <a:p>
            <a:pPr marL="64008" indent="0">
              <a:buNone/>
            </a:pPr>
            <a:r>
              <a:rPr lang="uk-UA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- історичні витоки риторики, традиції ораторського мистецтва;</a:t>
            </a:r>
          </a:p>
          <a:p>
            <a:pPr marL="64008" indent="0">
              <a:buNone/>
            </a:pPr>
            <a:r>
              <a:rPr lang="uk-UA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- специфіку, різновиди і жанри публічного мовлення, етапи підготовки до виступу;</a:t>
            </a:r>
          </a:p>
          <a:p>
            <a:pPr marL="64008" indent="0">
              <a:buNone/>
            </a:pPr>
            <a:r>
              <a:rPr lang="uk-UA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- сучасні вимоги до промовця;</a:t>
            </a:r>
          </a:p>
          <a:p>
            <a:pPr marL="64008" indent="0">
              <a:buNone/>
            </a:pPr>
            <a:r>
              <a:rPr lang="uk-UA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- методи риторичного аргументування;</a:t>
            </a:r>
          </a:p>
          <a:p>
            <a:pPr marL="64008" indent="0">
              <a:buNone/>
            </a:pPr>
            <a:r>
              <a:rPr lang="uk-UA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- принципи безконфліктного спілкування;</a:t>
            </a:r>
          </a:p>
          <a:p>
            <a:pPr marL="64008" indent="0">
              <a:buNone/>
            </a:pPr>
            <a:r>
              <a:rPr lang="uk-UA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- прийоми активізації уваги слухачів;</a:t>
            </a:r>
          </a:p>
          <a:p>
            <a:pPr marL="64008" indent="0">
              <a:buNone/>
            </a:pPr>
            <a:r>
              <a:rPr lang="uk-UA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- етикет професійного спілкування; </a:t>
            </a:r>
          </a:p>
          <a:p>
            <a:pPr marL="64008" indent="0">
              <a:buNone/>
            </a:pPr>
            <a:r>
              <a:rPr lang="uk-UA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2)	на практично-творчому рівні:</a:t>
            </a:r>
          </a:p>
          <a:p>
            <a:pPr marL="64008" indent="0">
              <a:buNone/>
            </a:pPr>
            <a:r>
              <a:rPr lang="uk-UA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-	комунікативні стратегії монологічного й діалогічного спілкування;</a:t>
            </a:r>
          </a:p>
          <a:p>
            <a:pPr marL="64008" indent="0">
              <a:buNone/>
            </a:pPr>
            <a:r>
              <a:rPr lang="uk-UA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-	словесні (вербальні) та несловесні (невербальні) засоби впливу на людину.</a:t>
            </a:r>
          </a:p>
          <a:p>
            <a:endParaRPr lang="uk-UA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3890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229600" cy="648072"/>
          </a:xfr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/>
          </a:bodyPr>
          <a:lstStyle/>
          <a:p>
            <a:r>
              <a:rPr lang="uk-UA" sz="3200" dirty="0"/>
              <a:t>Теми, які передбачено РПНД: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534251"/>
              </p:ext>
            </p:extLst>
          </p:nvPr>
        </p:nvGraphicFramePr>
        <p:xfrm>
          <a:off x="467544" y="1124744"/>
          <a:ext cx="8136904" cy="55403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7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99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073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122555" marR="122555" marT="50800" marB="5080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Назва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теми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</a:t>
                      </a: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згідно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з РПНД)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7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Предмет, </a:t>
                      </a: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завдання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і </a:t>
                      </a: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значення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курсу «Риторика». </a:t>
                      </a: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Ораторське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мистецтво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як </a:t>
                      </a: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соціальне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явище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.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7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2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Ораторське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мистецтво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у </a:t>
                      </a: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динаміці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історичного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розвитку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: </a:t>
                      </a: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традиції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та </a:t>
                      </a: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новації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.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3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Усне мовлення як інструмент професійного спілкування.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4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Правила ефективної комунікації. Бар’єри у спілкуванні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09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5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Комуніканти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як </a:t>
                      </a: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суб’єкти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комунікації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9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6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Особливості використання риторичних засобів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9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7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Еристика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. </a:t>
                      </a: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Теорія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аргументації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та </a:t>
                      </a:r>
                      <a:r>
                        <a:rPr lang="ru-RU" sz="20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заперечення</a:t>
                      </a:r>
                      <a:r>
                        <a:rPr lang="ru-RU" sz="20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. 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32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151</TotalTime>
  <Words>383</Words>
  <Application>Microsoft Office PowerPoint</Application>
  <PresentationFormat>Экран (4:3)</PresentationFormat>
  <Paragraphs>58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Century Gothic</vt:lpstr>
      <vt:lpstr>Courier New</vt:lpstr>
      <vt:lpstr>Times New Roman</vt:lpstr>
      <vt:lpstr>Verdana</vt:lpstr>
      <vt:lpstr>Wingdings 2</vt:lpstr>
      <vt:lpstr>Яркая</vt:lpstr>
      <vt:lpstr>     РИТОРИКА</vt:lpstr>
      <vt:lpstr>Презентация PowerPoint</vt:lpstr>
      <vt:lpstr>В основу курсу покладені принципи навчання:</vt:lpstr>
      <vt:lpstr>Основними завданнями вивчення навчальної дисципліни «Риторика» є:</vt:lpstr>
      <vt:lpstr>У результаті вивчення навчальної дисципліни здобувач повинен набути таких компетентностей:</vt:lpstr>
      <vt:lpstr>:</vt:lpstr>
      <vt:lpstr>Теми, які передбачено РПНД: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СОЦІОЛОГІЯ ЯК НАУКА.МЕТОДОЛОГІЯ</dc:title>
  <dc:creator>Илона</dc:creator>
  <cp:lastModifiedBy>Алексей</cp:lastModifiedBy>
  <cp:revision>20</cp:revision>
  <dcterms:created xsi:type="dcterms:W3CDTF">2018-02-16T18:20:03Z</dcterms:created>
  <dcterms:modified xsi:type="dcterms:W3CDTF">2020-11-22T18:41:03Z</dcterms:modified>
</cp:coreProperties>
</file>