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72" r:id="rId5"/>
    <p:sldId id="273" r:id="rId6"/>
    <p:sldId id="274" r:id="rId7"/>
    <p:sldId id="271"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B4C71EC6-210F-42DE-9C53-41977AD35B3D}" type="datetimeFigureOut">
              <a:rPr lang="ru-RU" smtClean="0"/>
              <a:t>24.02.2021</a:t>
            </a:fld>
            <a:endParaRPr lang="ru-RU" dirty="0"/>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dirty="0"/>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9B0651-EE4F-4900-A07F-96A6BFA9D0F0}"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24.02.2021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24.02.2021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a:t>Образец заголовка</a:t>
            </a:r>
            <a:endParaRPr kumimoji="0" lang="en-US"/>
          </a:p>
        </p:txBody>
      </p:sp>
      <p:sp>
        <p:nvSpPr>
          <p:cNvPr id="3" name="Объект 2"/>
          <p:cNvSpPr>
            <a:spLocks noGrp="1"/>
          </p:cNvSpPr>
          <p:nvPr>
            <p:ph idx="1"/>
          </p:nvPr>
        </p:nvSpPr>
        <p:spPr>
          <a:xfrm>
            <a:off x="457200" y="1882808"/>
            <a:ext cx="8229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B4C71EC6-210F-42DE-9C53-41977AD35B3D}" type="datetimeFigureOut">
              <a:rPr lang="ru-RU" smtClean="0"/>
              <a:t>24.02.2021</a:t>
            </a:fld>
            <a:endParaRPr lang="ru-RU" dirty="0"/>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Дата 3"/>
          <p:cNvSpPr>
            <a:spLocks noGrp="1"/>
          </p:cNvSpPr>
          <p:nvPr>
            <p:ph type="dt" sz="half" idx="10"/>
          </p:nvPr>
        </p:nvSpPr>
        <p:spPr>
          <a:xfrm>
            <a:off x="6955632" y="6477000"/>
            <a:ext cx="2133600" cy="304800"/>
          </a:xfrm>
        </p:spPr>
        <p:txBody>
          <a:bodyPr/>
          <a:lstStyle/>
          <a:p>
            <a:fld id="{B4C71EC6-210F-42DE-9C53-41977AD35B3D}" type="datetimeFigureOut">
              <a:rPr lang="ru-RU" smtClean="0"/>
              <a:t>24.02.2021</a:t>
            </a:fld>
            <a:endParaRPr lang="ru-RU" dirty="0"/>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dirty="0"/>
          </a:p>
        </p:txBody>
      </p:sp>
      <p:sp>
        <p:nvSpPr>
          <p:cNvPr id="6" name="Номер слайда 5"/>
          <p:cNvSpPr>
            <a:spLocks noGrp="1"/>
          </p:cNvSpPr>
          <p:nvPr>
            <p:ph type="sldNum" sz="quarter" idx="12"/>
          </p:nvPr>
        </p:nvSpPr>
        <p:spPr>
          <a:xfrm>
            <a:off x="8451056" y="809624"/>
            <a:ext cx="502920" cy="300831"/>
          </a:xfrm>
        </p:spPr>
        <p:txBody>
          <a:bodyPr/>
          <a:lstStyle/>
          <a:p>
            <a:fld id="{B19B0651-EE4F-4900-A07F-96A6BFA9D0F0}" type="slidenum">
              <a:rPr lang="ru-RU" smtClean="0"/>
              <a:t>‹#›</a:t>
            </a:fld>
            <a:endParaRPr lang="ru-RU" dirty="0"/>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a:t>Образец заголовка</a:t>
            </a:r>
            <a:endParaRPr kumimoji="0" lang="en-US"/>
          </a:p>
        </p:txBody>
      </p:sp>
      <p:sp>
        <p:nvSpPr>
          <p:cNvPr id="3" name="Объект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Объект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B4C71EC6-210F-42DE-9C53-41977AD35B3D}" type="datetimeFigureOut">
              <a:rPr lang="ru-RU" smtClean="0"/>
              <a:t>24.02.2021</a:t>
            </a:fld>
            <a:endParaRPr lang="ru-RU" dirty="0"/>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dirty="0"/>
          </a:p>
        </p:txBody>
      </p:sp>
      <p:sp>
        <p:nvSpPr>
          <p:cNvPr id="7" name="Номер слайда 6"/>
          <p:cNvSpPr>
            <a:spLocks noGrp="1"/>
          </p:cNvSpPr>
          <p:nvPr>
            <p:ph type="sldNum" sz="quarter" idx="12"/>
          </p:nvPr>
        </p:nvSpPr>
        <p:spPr>
          <a:xfrm>
            <a:off x="7589520" y="6480969"/>
            <a:ext cx="502920" cy="301752"/>
          </a:xfrm>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5" name="Объект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Объект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B4C71EC6-210F-42DE-9C53-41977AD35B3D}" type="datetimeFigureOut">
              <a:rPr lang="ru-RU" smtClean="0"/>
              <a:t>24.02.2021</a:t>
            </a:fld>
            <a:endParaRPr lang="ru-RU" dirty="0"/>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dirty="0"/>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B19B0651-EE4F-4900-A07F-96A6BFA9D0F0}"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24.02.2021</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B4C71EC6-210F-42DE-9C53-41977AD35B3D}" type="datetimeFigureOut">
              <a:rPr lang="ru-RU" smtClean="0"/>
              <a:t>24.02.2021</a:t>
            </a:fld>
            <a:endParaRPr lang="ru-RU" dirty="0"/>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dirty="0"/>
          </a:p>
        </p:txBody>
      </p:sp>
      <p:sp>
        <p:nvSpPr>
          <p:cNvPr id="4" name="Номер слайда 3"/>
          <p:cNvSpPr>
            <a:spLocks noGrp="1"/>
          </p:cNvSpPr>
          <p:nvPr>
            <p:ph type="sldNum" sz="quarter" idx="12"/>
          </p:nvPr>
        </p:nvSpPr>
        <p:spPr>
          <a:xfrm>
            <a:off x="7589520" y="6480969"/>
            <a:ext cx="502920" cy="301752"/>
          </a:xfrm>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4" name="Объект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B4C71EC6-210F-42DE-9C53-41977AD35B3D}" type="datetimeFigureOut">
              <a:rPr lang="ru-RU" smtClean="0"/>
              <a:t>24.02.2021</a:t>
            </a:fld>
            <a:endParaRPr lang="ru-RU" dirty="0"/>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dirty="0"/>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B19B0651-EE4F-4900-A07F-96A6BFA9D0F0}"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dirty="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B4C71EC6-210F-42DE-9C53-41977AD35B3D}" type="datetimeFigureOut">
              <a:rPr lang="ru-RU" smtClean="0"/>
              <a:t>24.02.2021</a:t>
            </a:fld>
            <a:endParaRPr lang="ru-RU" dirty="0"/>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dirty="0"/>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B19B0651-EE4F-4900-A07F-96A6BFA9D0F0}"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4C71EC6-210F-42DE-9C53-41977AD35B3D}" type="datetimeFigureOut">
              <a:rPr lang="ru-RU" smtClean="0"/>
              <a:t>24.02.2021</a:t>
            </a:fld>
            <a:endParaRPr lang="ru-RU" dirty="0"/>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dirty="0"/>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9B0651-EE4F-4900-A07F-96A6BFA9D0F0}" type="slidenum">
              <a:rPr lang="ru-RU" smtClean="0"/>
              <a:t>‹#›</a:t>
            </a:fld>
            <a:endParaRPr lang="ru-RU"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algn="ct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r>
              <a:rPr lang="en-US" dirty="0" smtClean="0"/>
              <a:t>RHETORIC</a:t>
            </a:r>
            <a:endParaRPr lang="uk-UA" dirty="0"/>
          </a:p>
        </p:txBody>
      </p:sp>
      <p:sp>
        <p:nvSpPr>
          <p:cNvPr id="3" name="Подзаголовок 2"/>
          <p:cNvSpPr>
            <a:spLocks noGrp="1"/>
          </p:cNvSpPr>
          <p:nvPr>
            <p:ph type="subTitle" idx="1"/>
          </p:nvPr>
        </p:nvSpPr>
        <p:spPr>
          <a:xfrm>
            <a:off x="540544" y="2250280"/>
            <a:ext cx="8062912" cy="3266952"/>
          </a:xfrm>
        </p:spPr>
        <p:txBody>
          <a:bodyPr>
            <a:normAutofit/>
          </a:bodyPr>
          <a:lstStyle/>
          <a:p>
            <a:endParaRPr lang="ru-RU" dirty="0"/>
          </a:p>
          <a:p>
            <a:endParaRPr lang="ru-RU" dirty="0"/>
          </a:p>
          <a:p>
            <a:endParaRPr lang="ru-RU" dirty="0"/>
          </a:p>
          <a:p>
            <a:r>
              <a:rPr lang="en-US" dirty="0" smtClean="0"/>
              <a:t>Elective discipline</a:t>
            </a:r>
            <a:endParaRPr lang="ru-RU" dirty="0"/>
          </a:p>
          <a:p>
            <a:r>
              <a:rPr lang="en-US" dirty="0" smtClean="0"/>
              <a:t>Specialty </a:t>
            </a:r>
            <a:r>
              <a:rPr lang="ru-RU" dirty="0" smtClean="0"/>
              <a:t>073 «</a:t>
            </a:r>
            <a:r>
              <a:rPr lang="en-US" dirty="0" smtClean="0"/>
              <a:t>Management</a:t>
            </a:r>
            <a:r>
              <a:rPr lang="ru-RU" dirty="0" smtClean="0"/>
              <a:t>»</a:t>
            </a:r>
            <a:endParaRPr lang="ru-RU" dirty="0"/>
          </a:p>
          <a:p>
            <a:pPr>
              <a:defRPr/>
            </a:pPr>
            <a:r>
              <a:rPr lang="en-US" altLang="ko-KR" sz="2800" dirty="0" smtClean="0"/>
              <a:t>Educational program </a:t>
            </a:r>
            <a:r>
              <a:rPr lang="uk-UA" altLang="ko-KR" sz="2800" dirty="0" smtClean="0"/>
              <a:t>«</a:t>
            </a:r>
            <a:r>
              <a:rPr lang="en-US" altLang="ko-KR" sz="2800" dirty="0" smtClean="0"/>
              <a:t>Financial and economic security and risk management</a:t>
            </a:r>
            <a:r>
              <a:rPr lang="uk-UA" altLang="ko-KR" sz="2800" dirty="0" smtClean="0"/>
              <a:t>»</a:t>
            </a:r>
            <a:endParaRPr lang="uk-UA" altLang="ko-KR" sz="2800" dirty="0"/>
          </a:p>
          <a:p>
            <a:endParaRPr lang="uk-UA" dirty="0"/>
          </a:p>
        </p:txBody>
      </p:sp>
    </p:spTree>
    <p:extLst>
      <p:ext uri="{BB962C8B-B14F-4D97-AF65-F5344CB8AC3E}">
        <p14:creationId xmlns:p14="http://schemas.microsoft.com/office/powerpoint/2010/main" val="360446366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908720"/>
            <a:ext cx="8361579" cy="5256584"/>
          </a:xfrm>
        </p:spPr>
        <p:txBody>
          <a:bodyPr>
            <a:normAutofit fontScale="92500" lnSpcReduction="20000"/>
          </a:bodyPr>
          <a:lstStyle/>
          <a:p>
            <a:pPr marL="64008" indent="0">
              <a:buNone/>
            </a:pPr>
            <a:r>
              <a:rPr lang="en-US" sz="2600" dirty="0">
                <a:latin typeface="Century Gothic" panose="020B0502020202020204" pitchFamily="34" charset="0"/>
                <a:ea typeface="Verdana" pitchFamily="34" charset="0"/>
                <a:cs typeface="Verdana" pitchFamily="34" charset="0"/>
              </a:rPr>
              <a:t>The purpose of teaching the discipline "Rhetoric" is to develop skills of optimal language behavior in the professional sphere: the impact on the interlocutor through the skillful use of various oratory techniques, mastering the culture of monologue, dialogue and </a:t>
            </a:r>
            <a:r>
              <a:rPr lang="en-US" sz="2600" dirty="0" err="1">
                <a:latin typeface="Century Gothic" panose="020B0502020202020204" pitchFamily="34" charset="0"/>
                <a:ea typeface="Verdana" pitchFamily="34" charset="0"/>
                <a:cs typeface="Verdana" pitchFamily="34" charset="0"/>
              </a:rPr>
              <a:t>polylogue</a:t>
            </a:r>
            <a:r>
              <a:rPr lang="uk-UA" sz="2600" dirty="0" smtClean="0">
                <a:latin typeface="Century Gothic" panose="020B0502020202020204" pitchFamily="34" charset="0"/>
                <a:ea typeface="Verdana" pitchFamily="34" charset="0"/>
                <a:cs typeface="Verdana" pitchFamily="34" charset="0"/>
              </a:rPr>
              <a:t>; </a:t>
            </a:r>
            <a:r>
              <a:rPr lang="en-US" sz="2600" dirty="0">
                <a:latin typeface="Century Gothic" panose="020B0502020202020204" pitchFamily="34" charset="0"/>
                <a:ea typeface="Verdana" pitchFamily="34" charset="0"/>
                <a:cs typeface="Verdana" pitchFamily="34" charset="0"/>
              </a:rPr>
              <a:t>perception and reproduction of professional texts, mastering the vocabulary and terminology of their profession, the choice of communicatively justified language tools, using different types of dictionaries, the relationship of cultural issues with legal issues, legislation in the field of culture, with the main problems of language culture and law</a:t>
            </a:r>
            <a:r>
              <a:rPr lang="uk-UA" sz="2600" dirty="0" smtClean="0">
                <a:latin typeface="Century Gothic" panose="020B0502020202020204" pitchFamily="34" charset="0"/>
                <a:ea typeface="Verdana" pitchFamily="34" charset="0"/>
                <a:cs typeface="Verdana" pitchFamily="34" charset="0"/>
              </a:rPr>
              <a:t>; </a:t>
            </a:r>
            <a:r>
              <a:rPr lang="en-US" sz="2600" dirty="0">
                <a:latin typeface="Century Gothic" panose="020B0502020202020204" pitchFamily="34" charset="0"/>
                <a:ea typeface="Verdana" pitchFamily="34" charset="0"/>
                <a:cs typeface="Verdana" pitchFamily="34" charset="0"/>
              </a:rPr>
              <a:t>ability not only to acquire ready-made knowledge, but also to solve exploratory and creative tasks, which will contribute to successful professional work in future professional activity</a:t>
            </a:r>
          </a:p>
          <a:p>
            <a:pPr marL="64008" indent="0">
              <a:buNone/>
            </a:pPr>
            <a:endParaRPr lang="en-US" sz="26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8143597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9032" y="318651"/>
            <a:ext cx="8229600" cy="1145282"/>
          </a:xfrm>
        </p:spPr>
        <p:txBody>
          <a:bodyPr>
            <a:normAutofit/>
          </a:bodyPr>
          <a:lstStyle/>
          <a:p>
            <a:r>
              <a:rPr lang="en-US" sz="2800" dirty="0"/>
              <a:t>The course is based on the principles of teaching:</a:t>
            </a:r>
            <a:endParaRPr lang="uk-UA" sz="2800" dirty="0"/>
          </a:p>
        </p:txBody>
      </p:sp>
      <p:sp>
        <p:nvSpPr>
          <p:cNvPr id="3" name="Объект 2"/>
          <p:cNvSpPr>
            <a:spLocks noGrp="1"/>
          </p:cNvSpPr>
          <p:nvPr>
            <p:ph idx="1"/>
          </p:nvPr>
        </p:nvSpPr>
        <p:spPr/>
        <p:txBody>
          <a:bodyPr>
            <a:normAutofit/>
          </a:bodyPr>
          <a:lstStyle/>
          <a:p>
            <a:endParaRPr lang="uk-UA" sz="2800" dirty="0">
              <a:latin typeface="Verdana" pitchFamily="34" charset="0"/>
              <a:ea typeface="Verdana" pitchFamily="34" charset="0"/>
              <a:cs typeface="Verdana" pitchFamily="34" charset="0"/>
            </a:endParaRPr>
          </a:p>
          <a:p>
            <a:endParaRPr lang="uk-UA" sz="2800" dirty="0">
              <a:latin typeface="Verdana" pitchFamily="34" charset="0"/>
              <a:ea typeface="Verdana" pitchFamily="34" charset="0"/>
              <a:cs typeface="Verdana" pitchFamily="34" charset="0"/>
            </a:endParaRPr>
          </a:p>
          <a:p>
            <a:endParaRPr lang="uk-UA" sz="2800" dirty="0">
              <a:latin typeface="Verdana" pitchFamily="34" charset="0"/>
              <a:ea typeface="Verdana" pitchFamily="34" charset="0"/>
              <a:cs typeface="Verdana" pitchFamily="34" charset="0"/>
            </a:endParaRPr>
          </a:p>
          <a:p>
            <a:endParaRPr lang="uk-UA" dirty="0"/>
          </a:p>
        </p:txBody>
      </p:sp>
      <p:sp>
        <p:nvSpPr>
          <p:cNvPr id="4" name="Прямоугольник 3"/>
          <p:cNvSpPr/>
          <p:nvPr/>
        </p:nvSpPr>
        <p:spPr>
          <a:xfrm>
            <a:off x="683568" y="1988840"/>
            <a:ext cx="7560840" cy="3170099"/>
          </a:xfrm>
          <a:prstGeom prst="rect">
            <a:avLst/>
          </a:prstGeom>
        </p:spPr>
        <p:txBody>
          <a:bodyPr wrap="square">
            <a:spAutoFit/>
          </a:bodyPr>
          <a:lstStyle/>
          <a:p>
            <a:r>
              <a:rPr lang="en-US" sz="2000" i="1" dirty="0" smtClean="0"/>
              <a:t>philological approach</a:t>
            </a:r>
            <a:r>
              <a:rPr lang="en-US" sz="2000" dirty="0" smtClean="0"/>
              <a:t> – focus </a:t>
            </a:r>
            <a:r>
              <a:rPr lang="en-US" sz="2000" dirty="0"/>
              <a:t>on the development of language and speech knowledge, skills and abilities;</a:t>
            </a:r>
          </a:p>
          <a:p>
            <a:r>
              <a:rPr lang="en-US" sz="2000" i="1" dirty="0"/>
              <a:t>complexity</a:t>
            </a:r>
            <a:r>
              <a:rPr lang="en-US" sz="2000" dirty="0"/>
              <a:t> </a:t>
            </a:r>
            <a:r>
              <a:rPr lang="en-US" sz="2000" dirty="0" smtClean="0"/>
              <a:t>– taking </a:t>
            </a:r>
            <a:r>
              <a:rPr lang="en-US" sz="2000" dirty="0"/>
              <a:t>into account all language levels in their complex; dynamic structure and systematic identification of the system of interconnected, hierarchical relations in the language, changes that have occurred in the process of historical development of the language</a:t>
            </a:r>
            <a:r>
              <a:rPr lang="en-US" sz="2000" dirty="0" smtClean="0"/>
              <a:t>;</a:t>
            </a:r>
            <a:endParaRPr lang="ru-RU" sz="2000" dirty="0" smtClean="0"/>
          </a:p>
          <a:p>
            <a:r>
              <a:rPr lang="en-US" sz="2000" i="1" dirty="0" err="1"/>
              <a:t>integrativeness</a:t>
            </a:r>
            <a:r>
              <a:rPr lang="en-US" sz="2000" i="1" dirty="0"/>
              <a:t> </a:t>
            </a:r>
            <a:r>
              <a:rPr lang="en-US" sz="2000" i="1" dirty="0" smtClean="0"/>
              <a:t>–  </a:t>
            </a:r>
            <a:r>
              <a:rPr lang="en-US" sz="2000" dirty="0"/>
              <a:t>connection with other disciplines provided by curricula and training programs for educational and qualification level "bachelor".</a:t>
            </a:r>
            <a:endParaRPr lang="uk-UA" sz="2000" dirty="0"/>
          </a:p>
        </p:txBody>
      </p:sp>
    </p:spTree>
    <p:extLst>
      <p:ext uri="{BB962C8B-B14F-4D97-AF65-F5344CB8AC3E}">
        <p14:creationId xmlns:p14="http://schemas.microsoft.com/office/powerpoint/2010/main" val="384710684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9032" y="318651"/>
            <a:ext cx="8229600" cy="1145282"/>
          </a:xfrm>
        </p:spPr>
        <p:txBody>
          <a:bodyPr>
            <a:normAutofit/>
          </a:bodyPr>
          <a:lstStyle/>
          <a:p>
            <a:r>
              <a:rPr lang="en-US" sz="2800" dirty="0">
                <a:effectLst/>
              </a:rPr>
              <a:t>The main tasks of studying the discipline "Rhetoric" are:</a:t>
            </a:r>
            <a:endParaRPr lang="uk-UA" sz="2800" dirty="0">
              <a:effectLst/>
            </a:endParaRPr>
          </a:p>
        </p:txBody>
      </p:sp>
      <p:sp>
        <p:nvSpPr>
          <p:cNvPr id="3" name="Объект 2"/>
          <p:cNvSpPr>
            <a:spLocks noGrp="1"/>
          </p:cNvSpPr>
          <p:nvPr>
            <p:ph idx="1"/>
          </p:nvPr>
        </p:nvSpPr>
        <p:spPr/>
        <p:txBody>
          <a:bodyPr>
            <a:normAutofit/>
          </a:bodyPr>
          <a:lstStyle/>
          <a:p>
            <a:endParaRPr lang="uk-UA" sz="2800" dirty="0">
              <a:latin typeface="Verdana" pitchFamily="34" charset="0"/>
              <a:ea typeface="Verdana" pitchFamily="34" charset="0"/>
              <a:cs typeface="Verdana" pitchFamily="34" charset="0"/>
            </a:endParaRPr>
          </a:p>
          <a:p>
            <a:endParaRPr lang="uk-UA" sz="2800" dirty="0">
              <a:latin typeface="Verdana" pitchFamily="34" charset="0"/>
              <a:ea typeface="Verdana" pitchFamily="34" charset="0"/>
              <a:cs typeface="Verdana" pitchFamily="34" charset="0"/>
            </a:endParaRPr>
          </a:p>
          <a:p>
            <a:endParaRPr lang="uk-UA" sz="2800" dirty="0">
              <a:latin typeface="Verdana" pitchFamily="34" charset="0"/>
              <a:ea typeface="Verdana" pitchFamily="34" charset="0"/>
              <a:cs typeface="Verdana" pitchFamily="34" charset="0"/>
            </a:endParaRPr>
          </a:p>
          <a:p>
            <a:endParaRPr lang="uk-UA" dirty="0"/>
          </a:p>
        </p:txBody>
      </p:sp>
      <p:sp>
        <p:nvSpPr>
          <p:cNvPr id="4" name="Прямоугольник 3"/>
          <p:cNvSpPr/>
          <p:nvPr/>
        </p:nvSpPr>
        <p:spPr>
          <a:xfrm>
            <a:off x="683568" y="1988840"/>
            <a:ext cx="7560840" cy="3785652"/>
          </a:xfrm>
          <a:prstGeom prst="rect">
            <a:avLst/>
          </a:prstGeom>
        </p:spPr>
        <p:txBody>
          <a:bodyPr wrap="square">
            <a:spAutoFit/>
          </a:bodyPr>
          <a:lstStyle/>
          <a:p>
            <a:r>
              <a:rPr lang="en-US" sz="2000" dirty="0"/>
              <a:t>improving the general language culture of students both orally and in writing; ensuring perfect mastery of the norms of modern Ukrainian literary language and compliance with the requirements of speech culture; promoting the enrichment of vocabulary, the study of Ukrainian language etiquette</a:t>
            </a:r>
            <a:r>
              <a:rPr lang="en-US" sz="2000" dirty="0" smtClean="0"/>
              <a:t>;</a:t>
            </a:r>
            <a:r>
              <a:rPr lang="en-US" sz="2000" dirty="0"/>
              <a:t> acquaintance of students with rich factual material on the history of domestic and foreign oratory, with the stages of its development; promoting the education of patriots of their country, cultural personalities; formation and education in the spirit of humanism, development of those traits and skills of future economists that are necessary for successful professional activity.</a:t>
            </a:r>
          </a:p>
        </p:txBody>
      </p:sp>
    </p:spTree>
    <p:extLst>
      <p:ext uri="{BB962C8B-B14F-4D97-AF65-F5344CB8AC3E}">
        <p14:creationId xmlns:p14="http://schemas.microsoft.com/office/powerpoint/2010/main" val="59650290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756" y="238511"/>
            <a:ext cx="8964488" cy="929257"/>
          </a:xfrm>
        </p:spPr>
        <p:txBody>
          <a:bodyPr>
            <a:normAutofit fontScale="90000"/>
          </a:bodyPr>
          <a:lstStyle/>
          <a:p>
            <a:r>
              <a:rPr lang="uk-UA" sz="2800" dirty="0" smtClean="0">
                <a:effectLst/>
              </a:rPr>
              <a:t>У результаті вивчення навчальної дисципліни здобувач повинен набути таких компетентностей:</a:t>
            </a:r>
            <a:endParaRPr lang="uk-UA" sz="2800" dirty="0"/>
          </a:p>
        </p:txBody>
      </p:sp>
      <p:sp>
        <p:nvSpPr>
          <p:cNvPr id="3" name="Объект 2"/>
          <p:cNvSpPr>
            <a:spLocks noGrp="1"/>
          </p:cNvSpPr>
          <p:nvPr>
            <p:ph idx="1"/>
          </p:nvPr>
        </p:nvSpPr>
        <p:spPr/>
        <p:txBody>
          <a:bodyPr>
            <a:normAutofit/>
          </a:bodyPr>
          <a:lstStyle/>
          <a:p>
            <a:endParaRPr lang="uk-UA" sz="2800" dirty="0">
              <a:latin typeface="Verdana" pitchFamily="34" charset="0"/>
              <a:ea typeface="Verdana" pitchFamily="34" charset="0"/>
              <a:cs typeface="Verdana" pitchFamily="34" charset="0"/>
            </a:endParaRPr>
          </a:p>
          <a:p>
            <a:endParaRPr lang="uk-UA" sz="2800" dirty="0">
              <a:latin typeface="Verdana" pitchFamily="34" charset="0"/>
              <a:ea typeface="Verdana" pitchFamily="34" charset="0"/>
              <a:cs typeface="Verdana" pitchFamily="34" charset="0"/>
            </a:endParaRPr>
          </a:p>
          <a:p>
            <a:endParaRPr lang="uk-UA" sz="2800" dirty="0">
              <a:latin typeface="Verdana" pitchFamily="34" charset="0"/>
              <a:ea typeface="Verdana" pitchFamily="34" charset="0"/>
              <a:cs typeface="Verdana" pitchFamily="34" charset="0"/>
            </a:endParaRPr>
          </a:p>
          <a:p>
            <a:endParaRPr lang="uk-UA" dirty="0"/>
          </a:p>
        </p:txBody>
      </p:sp>
      <p:sp>
        <p:nvSpPr>
          <p:cNvPr id="4" name="Прямоугольник 3"/>
          <p:cNvSpPr/>
          <p:nvPr/>
        </p:nvSpPr>
        <p:spPr>
          <a:xfrm>
            <a:off x="513400" y="1716875"/>
            <a:ext cx="8117200" cy="3785652"/>
          </a:xfrm>
          <a:prstGeom prst="rect">
            <a:avLst/>
          </a:prstGeom>
        </p:spPr>
        <p:txBody>
          <a:bodyPr wrap="square">
            <a:spAutoFit/>
          </a:bodyPr>
          <a:lstStyle/>
          <a:p>
            <a:r>
              <a:rPr lang="en-US" sz="2000" dirty="0"/>
              <a:t>1. Knowledge:</a:t>
            </a:r>
          </a:p>
          <a:p>
            <a:r>
              <a:rPr lang="en-US" sz="2000" dirty="0"/>
              <a:t>1) at the conceptual level:</a:t>
            </a:r>
          </a:p>
          <a:p>
            <a:r>
              <a:rPr lang="en-US" sz="2000" dirty="0"/>
              <a:t>- basic linguistic concepts and terms;</a:t>
            </a:r>
          </a:p>
          <a:p>
            <a:r>
              <a:rPr lang="en-US" sz="2000" dirty="0"/>
              <a:t>- basics of professional communication in written and oral forms</a:t>
            </a:r>
            <a:r>
              <a:rPr lang="en-US" sz="2000" dirty="0" smtClean="0"/>
              <a:t>;</a:t>
            </a:r>
          </a:p>
          <a:p>
            <a:r>
              <a:rPr lang="en-US" sz="2000" dirty="0"/>
              <a:t>2) at the fundamental level:</a:t>
            </a:r>
          </a:p>
          <a:p>
            <a:r>
              <a:rPr lang="en-US" sz="2000" dirty="0"/>
              <a:t>- the essence and current status of rhetoric;</a:t>
            </a:r>
          </a:p>
          <a:p>
            <a:r>
              <a:rPr lang="en-US" sz="2000" dirty="0"/>
              <a:t>- the concept of oratory, the ratio of the terms "oratory", "rhetoric", "eloquence", "communicative activity", "communicative culture", "business communication";</a:t>
            </a:r>
          </a:p>
          <a:p>
            <a:r>
              <a:rPr lang="en-US" sz="2000" dirty="0"/>
              <a:t>- connection of rhetoric with other sciences and academic disciplines; historical traditions of rhetoric; classification features of genera and types of rhetoric;</a:t>
            </a:r>
            <a:endParaRPr lang="ru-RU" sz="2000" dirty="0"/>
          </a:p>
        </p:txBody>
      </p:sp>
    </p:spTree>
    <p:extLst>
      <p:ext uri="{BB962C8B-B14F-4D97-AF65-F5344CB8AC3E}">
        <p14:creationId xmlns:p14="http://schemas.microsoft.com/office/powerpoint/2010/main" val="33500220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756" y="238511"/>
            <a:ext cx="8964488" cy="94145"/>
          </a:xfrm>
        </p:spPr>
        <p:txBody>
          <a:bodyPr>
            <a:normAutofit fontScale="90000"/>
          </a:bodyPr>
          <a:lstStyle/>
          <a:p>
            <a:r>
              <a:rPr lang="ru-RU" sz="2800" dirty="0">
                <a:effectLst/>
              </a:rPr>
              <a:t>:</a:t>
            </a:r>
            <a:endParaRPr lang="uk-UA" sz="2800" dirty="0"/>
          </a:p>
        </p:txBody>
      </p:sp>
      <p:sp>
        <p:nvSpPr>
          <p:cNvPr id="3" name="Объект 2"/>
          <p:cNvSpPr>
            <a:spLocks noGrp="1"/>
          </p:cNvSpPr>
          <p:nvPr>
            <p:ph idx="1"/>
          </p:nvPr>
        </p:nvSpPr>
        <p:spPr>
          <a:xfrm>
            <a:off x="831540" y="1052736"/>
            <a:ext cx="8229600" cy="4572000"/>
          </a:xfrm>
        </p:spPr>
        <p:txBody>
          <a:bodyPr>
            <a:normAutofit fontScale="85000" lnSpcReduction="20000"/>
          </a:bodyPr>
          <a:lstStyle/>
          <a:p>
            <a:pPr marL="64008" indent="0">
              <a:buNone/>
            </a:pPr>
            <a:r>
              <a:rPr lang="en-US" sz="2800" dirty="0">
                <a:latin typeface="Verdana" pitchFamily="34" charset="0"/>
                <a:ea typeface="Verdana" pitchFamily="34" charset="0"/>
                <a:cs typeface="Verdana" pitchFamily="34" charset="0"/>
              </a:rPr>
              <a:t>- historical origins of rhetoric, traditions of oratory;</a:t>
            </a:r>
          </a:p>
          <a:p>
            <a:pPr marL="64008" indent="0">
              <a:buNone/>
            </a:pPr>
            <a:r>
              <a:rPr lang="en-US" sz="2800" dirty="0">
                <a:latin typeface="Verdana" pitchFamily="34" charset="0"/>
                <a:ea typeface="Verdana" pitchFamily="34" charset="0"/>
                <a:cs typeface="Verdana" pitchFamily="34" charset="0"/>
              </a:rPr>
              <a:t>- specifics, types and genres of public broadcasting, stages of preparation for the speech;</a:t>
            </a:r>
          </a:p>
          <a:p>
            <a:pPr marL="64008" indent="0">
              <a:buNone/>
            </a:pPr>
            <a:r>
              <a:rPr lang="en-US" sz="2800" dirty="0">
                <a:latin typeface="Verdana" pitchFamily="34" charset="0"/>
                <a:ea typeface="Verdana" pitchFamily="34" charset="0"/>
                <a:cs typeface="Verdana" pitchFamily="34" charset="0"/>
              </a:rPr>
              <a:t>- modern requirements for the speaker;</a:t>
            </a:r>
          </a:p>
          <a:p>
            <a:pPr marL="64008" indent="0">
              <a:buNone/>
            </a:pPr>
            <a:r>
              <a:rPr lang="en-US" sz="2800" dirty="0">
                <a:latin typeface="Verdana" pitchFamily="34" charset="0"/>
                <a:ea typeface="Verdana" pitchFamily="34" charset="0"/>
                <a:cs typeface="Verdana" pitchFamily="34" charset="0"/>
              </a:rPr>
              <a:t>- methods of rhetorical argumentation;</a:t>
            </a:r>
          </a:p>
          <a:p>
            <a:pPr marL="64008" indent="0">
              <a:buNone/>
            </a:pPr>
            <a:r>
              <a:rPr lang="en-US" sz="2800" dirty="0">
                <a:latin typeface="Verdana" pitchFamily="34" charset="0"/>
                <a:ea typeface="Verdana" pitchFamily="34" charset="0"/>
                <a:cs typeface="Verdana" pitchFamily="34" charset="0"/>
              </a:rPr>
              <a:t>- principles of conflict-free communication;</a:t>
            </a:r>
          </a:p>
          <a:p>
            <a:pPr marL="64008" indent="0">
              <a:buNone/>
            </a:pPr>
            <a:r>
              <a:rPr lang="en-US" sz="2800" dirty="0">
                <a:latin typeface="Verdana" pitchFamily="34" charset="0"/>
                <a:ea typeface="Verdana" pitchFamily="34" charset="0"/>
                <a:cs typeface="Verdana" pitchFamily="34" charset="0"/>
              </a:rPr>
              <a:t>- methods of activating the attention of listeners;</a:t>
            </a:r>
          </a:p>
          <a:p>
            <a:pPr marL="64008" indent="0">
              <a:buNone/>
            </a:pPr>
            <a:r>
              <a:rPr lang="en-US" sz="2800" dirty="0">
                <a:latin typeface="Verdana" pitchFamily="34" charset="0"/>
                <a:ea typeface="Verdana" pitchFamily="34" charset="0"/>
                <a:cs typeface="Verdana" pitchFamily="34" charset="0"/>
              </a:rPr>
              <a:t>- etiquette of professional communication;</a:t>
            </a:r>
          </a:p>
          <a:p>
            <a:pPr marL="64008" indent="0">
              <a:buNone/>
            </a:pPr>
            <a:r>
              <a:rPr lang="ru-RU" sz="2800" dirty="0" smtClean="0">
                <a:latin typeface="Verdana" pitchFamily="34" charset="0"/>
                <a:ea typeface="Verdana" pitchFamily="34" charset="0"/>
                <a:cs typeface="Verdana" pitchFamily="34" charset="0"/>
              </a:rPr>
              <a:t>3</a:t>
            </a:r>
            <a:r>
              <a:rPr lang="en-US" sz="2800" dirty="0" smtClean="0">
                <a:latin typeface="Verdana" pitchFamily="34" charset="0"/>
                <a:ea typeface="Verdana" pitchFamily="34" charset="0"/>
                <a:cs typeface="Verdana" pitchFamily="34" charset="0"/>
              </a:rPr>
              <a:t>) </a:t>
            </a:r>
            <a:r>
              <a:rPr lang="en-US" sz="2800" dirty="0">
                <a:latin typeface="Verdana" pitchFamily="34" charset="0"/>
                <a:ea typeface="Verdana" pitchFamily="34" charset="0"/>
                <a:cs typeface="Verdana" pitchFamily="34" charset="0"/>
              </a:rPr>
              <a:t>at the practical and creative level:</a:t>
            </a:r>
          </a:p>
          <a:p>
            <a:pPr marL="64008" indent="0">
              <a:buNone/>
            </a:pPr>
            <a:r>
              <a:rPr lang="en-US" sz="2800" dirty="0">
                <a:latin typeface="Verdana" pitchFamily="34" charset="0"/>
                <a:ea typeface="Verdana" pitchFamily="34" charset="0"/>
                <a:cs typeface="Verdana" pitchFamily="34" charset="0"/>
              </a:rPr>
              <a:t>- communicative strategies of monologue and dialogic communication;</a:t>
            </a:r>
          </a:p>
          <a:p>
            <a:pPr marL="64008" indent="0">
              <a:buNone/>
            </a:pPr>
            <a:r>
              <a:rPr lang="en-US" sz="2800" dirty="0">
                <a:latin typeface="Verdana" pitchFamily="34" charset="0"/>
                <a:ea typeface="Verdana" pitchFamily="34" charset="0"/>
                <a:cs typeface="Verdana" pitchFamily="34" charset="0"/>
              </a:rPr>
              <a:t>- verbal (verbal) and nonverbal (nonverbal) means of influencing a person.</a:t>
            </a:r>
            <a:endParaRPr lang="uk-UA" sz="2800" dirty="0">
              <a:latin typeface="Verdana" pitchFamily="34" charset="0"/>
              <a:ea typeface="Verdana" pitchFamily="34" charset="0"/>
              <a:cs typeface="Verdana" pitchFamily="34" charset="0"/>
            </a:endParaRPr>
          </a:p>
          <a:p>
            <a:endParaRPr lang="uk-UA" sz="2800" dirty="0">
              <a:latin typeface="Verdana" pitchFamily="34" charset="0"/>
              <a:ea typeface="Verdana" pitchFamily="34" charset="0"/>
              <a:cs typeface="Verdana" pitchFamily="34" charset="0"/>
            </a:endParaRPr>
          </a:p>
          <a:p>
            <a:endParaRPr lang="uk-UA" dirty="0"/>
          </a:p>
        </p:txBody>
      </p:sp>
    </p:spTree>
    <p:extLst>
      <p:ext uri="{BB962C8B-B14F-4D97-AF65-F5344CB8AC3E}">
        <p14:creationId xmlns:p14="http://schemas.microsoft.com/office/powerpoint/2010/main" val="403890154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76672"/>
            <a:ext cx="8229600" cy="648072"/>
          </a:xfrm>
          <a:ln>
            <a:noFill/>
          </a:ln>
          <a:effectLst>
            <a:glow rad="228600">
              <a:schemeClr val="accent3">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r>
              <a:rPr lang="en-US" sz="3200" dirty="0" smtClean="0"/>
              <a:t>TOPICS</a:t>
            </a:r>
            <a:endParaRPr lang="uk-UA" sz="3200" dirty="0"/>
          </a:p>
        </p:txBody>
      </p:sp>
      <p:graphicFrame>
        <p:nvGraphicFramePr>
          <p:cNvPr id="4" name="Таблица 3"/>
          <p:cNvGraphicFramePr>
            <a:graphicFrameLocks noGrp="1"/>
          </p:cNvGraphicFramePr>
          <p:nvPr>
            <p:extLst>
              <p:ext uri="{D42A27DB-BD31-4B8C-83A1-F6EECF244321}">
                <p14:modId xmlns:p14="http://schemas.microsoft.com/office/powerpoint/2010/main" val="229193153"/>
              </p:ext>
            </p:extLst>
          </p:nvPr>
        </p:nvGraphicFramePr>
        <p:xfrm>
          <a:off x="467544" y="1124744"/>
          <a:ext cx="8136904" cy="5468212"/>
        </p:xfrm>
        <a:graphic>
          <a:graphicData uri="http://schemas.openxmlformats.org/drawingml/2006/table">
            <a:tbl>
              <a:tblPr firstRow="1" firstCol="1" bandRow="1">
                <a:tableStyleId>{5C22544A-7EE6-4342-B048-85BDC9FD1C3A}</a:tableStyleId>
              </a:tblPr>
              <a:tblGrid>
                <a:gridCol w="837698">
                  <a:extLst>
                    <a:ext uri="{9D8B030D-6E8A-4147-A177-3AD203B41FA5}">
                      <a16:colId xmlns:a16="http://schemas.microsoft.com/office/drawing/2014/main" val="20000"/>
                    </a:ext>
                  </a:extLst>
                </a:gridCol>
                <a:gridCol w="7299206">
                  <a:extLst>
                    <a:ext uri="{9D8B030D-6E8A-4147-A177-3AD203B41FA5}">
                      <a16:colId xmlns:a16="http://schemas.microsoft.com/office/drawing/2014/main" val="20001"/>
                    </a:ext>
                  </a:extLst>
                </a:gridCol>
              </a:tblGrid>
              <a:tr h="639073">
                <a:tc>
                  <a:txBody>
                    <a:bodyPr/>
                    <a:lstStyle/>
                    <a:p>
                      <a:pPr marL="71755" marR="71755" algn="ctr">
                        <a:spcAft>
                          <a:spcPts val="0"/>
                        </a:spcAft>
                      </a:pPr>
                      <a:endParaRPr lang="ru-RU" sz="2000" dirty="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122555" marR="122555" marT="50800" marB="50800" vert="vert270"/>
                </a:tc>
                <a:tc>
                  <a:txBody>
                    <a:bodyPr/>
                    <a:lstStyle/>
                    <a:p>
                      <a:pPr algn="ctr">
                        <a:spcAft>
                          <a:spcPts val="0"/>
                        </a:spcAft>
                      </a:pPr>
                      <a:r>
                        <a:rPr lang="en-US" sz="2000" dirty="0" smtClean="0">
                          <a:effectLst/>
                          <a:uFill>
                            <a:solidFill>
                              <a:srgbClr val="000000"/>
                            </a:solidFill>
                          </a:uFill>
                        </a:rPr>
                        <a:t>Topics’ titles</a:t>
                      </a:r>
                      <a:endParaRPr lang="ru-RU" sz="2000" dirty="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50800" marR="50800" marT="50800" marB="50800"/>
                </a:tc>
                <a:extLst>
                  <a:ext uri="{0D108BD9-81ED-4DB2-BD59-A6C34878D82A}">
                    <a16:rowId xmlns:a16="http://schemas.microsoft.com/office/drawing/2014/main" val="10000"/>
                  </a:ext>
                </a:extLst>
              </a:tr>
              <a:tr h="897160">
                <a:tc>
                  <a:txBody>
                    <a:bodyPr/>
                    <a:lstStyle/>
                    <a:p>
                      <a:pPr algn="ctr">
                        <a:spcAft>
                          <a:spcPts val="0"/>
                        </a:spcAft>
                      </a:pPr>
                      <a:r>
                        <a:rPr lang="ru-RU" sz="2000">
                          <a:effectLst/>
                          <a:uFill>
                            <a:solidFill>
                              <a:srgbClr val="000000"/>
                            </a:solidFill>
                          </a:uFill>
                        </a:rPr>
                        <a:t>1</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50800" marR="50800" marT="50800" marB="50800"/>
                </a:tc>
                <a:tc>
                  <a:txBody>
                    <a:bodyPr/>
                    <a:lstStyle/>
                    <a:p>
                      <a:pPr algn="just">
                        <a:spcAft>
                          <a:spcPts val="0"/>
                        </a:spcAft>
                      </a:pPr>
                      <a:r>
                        <a:rPr lang="en-US" sz="2000" dirty="0" smtClean="0">
                          <a:effectLst/>
                          <a:uFill>
                            <a:solidFill>
                              <a:srgbClr val="000000"/>
                            </a:solidFill>
                          </a:uFill>
                        </a:rPr>
                        <a:t>Subject, tasks and meaning of the course "Rhetoric". Oratory as a social phenomenon.</a:t>
                      </a:r>
                    </a:p>
                  </a:txBody>
                  <a:tcPr marL="50800" marR="50800" marT="50800" marB="50800"/>
                </a:tc>
                <a:extLst>
                  <a:ext uri="{0D108BD9-81ED-4DB2-BD59-A6C34878D82A}">
                    <a16:rowId xmlns:a16="http://schemas.microsoft.com/office/drawing/2014/main" val="10001"/>
                  </a:ext>
                </a:extLst>
              </a:tr>
              <a:tr h="897160">
                <a:tc>
                  <a:txBody>
                    <a:bodyPr/>
                    <a:lstStyle/>
                    <a:p>
                      <a:pPr algn="ctr">
                        <a:spcAft>
                          <a:spcPts val="0"/>
                        </a:spcAft>
                      </a:pPr>
                      <a:r>
                        <a:rPr lang="ru-RU" sz="2000">
                          <a:effectLst/>
                          <a:uFill>
                            <a:solidFill>
                              <a:srgbClr val="000000"/>
                            </a:solidFill>
                          </a:uFill>
                        </a:rPr>
                        <a:t>2</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50800" marR="50800" marT="50800" marB="50800"/>
                </a:tc>
                <a:tc>
                  <a:txBody>
                    <a:bodyPr/>
                    <a:lstStyle/>
                    <a:p>
                      <a:pPr algn="just">
                        <a:spcAft>
                          <a:spcPts val="0"/>
                        </a:spcAft>
                      </a:pPr>
                      <a:r>
                        <a:rPr lang="en-US" sz="2000" noProof="0" dirty="0" smtClean="0">
                          <a:effectLst/>
                          <a:uFill>
                            <a:solidFill>
                              <a:srgbClr val="000000"/>
                            </a:solidFill>
                          </a:uFill>
                        </a:rPr>
                        <a:t>Oratory in the dynamics of historical development: traditions and innovations.</a:t>
                      </a:r>
                    </a:p>
                  </a:txBody>
                  <a:tcPr marL="50800" marR="50800" marT="50800" marB="50800"/>
                </a:tc>
                <a:extLst>
                  <a:ext uri="{0D108BD9-81ED-4DB2-BD59-A6C34878D82A}">
                    <a16:rowId xmlns:a16="http://schemas.microsoft.com/office/drawing/2014/main" val="10002"/>
                  </a:ext>
                </a:extLst>
              </a:tr>
              <a:tr h="639073">
                <a:tc>
                  <a:txBody>
                    <a:bodyPr/>
                    <a:lstStyle/>
                    <a:p>
                      <a:pPr algn="ctr">
                        <a:spcAft>
                          <a:spcPts val="0"/>
                        </a:spcAft>
                      </a:pPr>
                      <a:r>
                        <a:rPr lang="ru-RU" sz="2000">
                          <a:effectLst/>
                          <a:uFill>
                            <a:solidFill>
                              <a:srgbClr val="000000"/>
                            </a:solidFill>
                          </a:uFill>
                        </a:rPr>
                        <a:t>3</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50800" marR="50800" marT="50800" marB="50800"/>
                </a:tc>
                <a:tc>
                  <a:txBody>
                    <a:bodyPr/>
                    <a:lstStyle/>
                    <a:p>
                      <a:pPr algn="just">
                        <a:spcAft>
                          <a:spcPts val="0"/>
                        </a:spcAft>
                      </a:pPr>
                      <a:r>
                        <a:rPr lang="en-US" sz="2000" noProof="0" dirty="0" smtClean="0">
                          <a:effectLst/>
                          <a:uFill>
                            <a:solidFill>
                              <a:srgbClr val="000000"/>
                            </a:solidFill>
                          </a:uFill>
                        </a:rPr>
                        <a:t>Oral speech as a tool of professional communication.</a:t>
                      </a:r>
                      <a:endParaRPr lang="uk-UA" sz="2000" noProof="0" dirty="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50800" marR="50800" marT="50800" marB="50800"/>
                </a:tc>
                <a:extLst>
                  <a:ext uri="{0D108BD9-81ED-4DB2-BD59-A6C34878D82A}">
                    <a16:rowId xmlns:a16="http://schemas.microsoft.com/office/drawing/2014/main" val="10003"/>
                  </a:ext>
                </a:extLst>
              </a:tr>
              <a:tr h="639073">
                <a:tc>
                  <a:txBody>
                    <a:bodyPr/>
                    <a:lstStyle/>
                    <a:p>
                      <a:pPr algn="ctr">
                        <a:spcAft>
                          <a:spcPts val="0"/>
                        </a:spcAft>
                      </a:pPr>
                      <a:r>
                        <a:rPr lang="ru-RU" sz="2000">
                          <a:effectLst/>
                          <a:uFill>
                            <a:solidFill>
                              <a:srgbClr val="000000"/>
                            </a:solidFill>
                          </a:uFill>
                        </a:rPr>
                        <a:t>4</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50800" marR="50800" marT="50800" marB="50800"/>
                </a:tc>
                <a:tc>
                  <a:txBody>
                    <a:bodyPr/>
                    <a:lstStyle/>
                    <a:p>
                      <a:pPr algn="just">
                        <a:spcAft>
                          <a:spcPts val="0"/>
                        </a:spcAft>
                      </a:pPr>
                      <a:r>
                        <a:rPr lang="en-US" sz="2000" noProof="0" dirty="0" smtClean="0">
                          <a:effectLst/>
                          <a:uFill>
                            <a:solidFill>
                              <a:srgbClr val="000000"/>
                            </a:solidFill>
                          </a:uFill>
                        </a:rPr>
                        <a:t>Rules of effective communication. Barriers to communication.</a:t>
                      </a:r>
                      <a:endParaRPr lang="uk-UA" sz="2000" noProof="0" dirty="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50800" marR="50800" marT="50800" marB="50800"/>
                </a:tc>
                <a:extLst>
                  <a:ext uri="{0D108BD9-81ED-4DB2-BD59-A6C34878D82A}">
                    <a16:rowId xmlns:a16="http://schemas.microsoft.com/office/drawing/2014/main" val="10004"/>
                  </a:ext>
                </a:extLst>
              </a:tr>
              <a:tr h="380986">
                <a:tc>
                  <a:txBody>
                    <a:bodyPr/>
                    <a:lstStyle/>
                    <a:p>
                      <a:pPr algn="ctr">
                        <a:spcAft>
                          <a:spcPts val="0"/>
                        </a:spcAft>
                      </a:pPr>
                      <a:r>
                        <a:rPr lang="ru-RU" sz="2000">
                          <a:effectLst/>
                          <a:uFill>
                            <a:solidFill>
                              <a:srgbClr val="000000"/>
                            </a:solidFill>
                          </a:uFill>
                        </a:rPr>
                        <a:t>5</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50800" marR="50800" marT="50800" marB="50800"/>
                </a:tc>
                <a:tc>
                  <a:txBody>
                    <a:bodyPr/>
                    <a:lstStyle/>
                    <a:p>
                      <a:pPr algn="just">
                        <a:spcAft>
                          <a:spcPts val="0"/>
                        </a:spcAft>
                      </a:pPr>
                      <a:r>
                        <a:rPr lang="en-US" sz="2000" noProof="0" dirty="0" smtClean="0">
                          <a:effectLst/>
                          <a:uFill>
                            <a:solidFill>
                              <a:srgbClr val="000000"/>
                            </a:solidFill>
                          </a:uFill>
                        </a:rPr>
                        <a:t>Communicators as subjects of communication.</a:t>
                      </a:r>
                      <a:endParaRPr lang="uk-UA" sz="2000" noProof="0" dirty="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50800" marR="50800" marT="50800" marB="50800"/>
                </a:tc>
                <a:extLst>
                  <a:ext uri="{0D108BD9-81ED-4DB2-BD59-A6C34878D82A}">
                    <a16:rowId xmlns:a16="http://schemas.microsoft.com/office/drawing/2014/main" val="10005"/>
                  </a:ext>
                </a:extLst>
              </a:tr>
              <a:tr h="639073">
                <a:tc>
                  <a:txBody>
                    <a:bodyPr/>
                    <a:lstStyle/>
                    <a:p>
                      <a:pPr algn="ctr">
                        <a:spcAft>
                          <a:spcPts val="0"/>
                        </a:spcAft>
                      </a:pPr>
                      <a:r>
                        <a:rPr lang="ru-RU" sz="2000">
                          <a:effectLst/>
                          <a:uFill>
                            <a:solidFill>
                              <a:srgbClr val="000000"/>
                            </a:solidFill>
                          </a:uFill>
                        </a:rPr>
                        <a:t>6</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50800" marR="50800" marT="50800" marB="50800"/>
                </a:tc>
                <a:tc>
                  <a:txBody>
                    <a:bodyPr/>
                    <a:lstStyle/>
                    <a:p>
                      <a:pPr algn="just">
                        <a:spcAft>
                          <a:spcPts val="0"/>
                        </a:spcAft>
                      </a:pPr>
                      <a:r>
                        <a:rPr lang="en-US" sz="2000" noProof="0" dirty="0" smtClean="0">
                          <a:effectLst/>
                          <a:uFill>
                            <a:solidFill>
                              <a:srgbClr val="000000"/>
                            </a:solidFill>
                          </a:uFill>
                        </a:rPr>
                        <a:t>Features of the use of rhetorical tools.</a:t>
                      </a:r>
                      <a:endParaRPr lang="uk-UA" sz="2000" noProof="0" dirty="0">
                        <a:solidFill>
                          <a:srgbClr val="000000"/>
                        </a:solidFill>
                        <a:effectLst/>
                        <a:uFill>
                          <a:solidFill>
                            <a:srgbClr val="000000"/>
                          </a:solidFill>
                        </a:uFill>
                        <a:latin typeface="Courier New" panose="02070309020205020404" pitchFamily="49" charset="0"/>
                        <a:ea typeface="Courier New" panose="02070309020205020404" pitchFamily="49" charset="0"/>
                      </a:endParaRPr>
                    </a:p>
                  </a:txBody>
                  <a:tcPr marL="50800" marR="50800" marT="50800" marB="50800"/>
                </a:tc>
                <a:extLst>
                  <a:ext uri="{0D108BD9-81ED-4DB2-BD59-A6C34878D82A}">
                    <a16:rowId xmlns:a16="http://schemas.microsoft.com/office/drawing/2014/main" val="10006"/>
                  </a:ext>
                </a:extLst>
              </a:tr>
              <a:tr h="639073">
                <a:tc>
                  <a:txBody>
                    <a:bodyPr/>
                    <a:lstStyle/>
                    <a:p>
                      <a:pPr algn="ctr">
                        <a:spcAft>
                          <a:spcPts val="0"/>
                        </a:spcAft>
                      </a:pPr>
                      <a:r>
                        <a:rPr lang="ru-RU" sz="2000">
                          <a:effectLst/>
                          <a:uFill>
                            <a:solidFill>
                              <a:srgbClr val="000000"/>
                            </a:solidFill>
                          </a:uFill>
                        </a:rPr>
                        <a:t>7</a:t>
                      </a:r>
                      <a:endParaRPr lang="ru-RU" sz="200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50800" marR="50800" marT="50800" marB="50800"/>
                </a:tc>
                <a:tc>
                  <a:txBody>
                    <a:bodyPr/>
                    <a:lstStyle/>
                    <a:p>
                      <a:pPr algn="just">
                        <a:spcAft>
                          <a:spcPts val="0"/>
                        </a:spcAft>
                      </a:pPr>
                      <a:r>
                        <a:rPr lang="en-US" sz="2000" noProof="0" dirty="0" err="1" smtClean="0">
                          <a:effectLst/>
                          <a:uFill>
                            <a:solidFill>
                              <a:srgbClr val="000000"/>
                            </a:solidFill>
                          </a:uFill>
                        </a:rPr>
                        <a:t>Eristics</a:t>
                      </a:r>
                      <a:r>
                        <a:rPr lang="en-US" sz="2000" noProof="0" dirty="0" smtClean="0">
                          <a:effectLst/>
                          <a:uFill>
                            <a:solidFill>
                              <a:srgbClr val="000000"/>
                            </a:solidFill>
                          </a:uFill>
                        </a:rPr>
                        <a:t>. Theory of argumentation and negation.</a:t>
                      </a:r>
                      <a:endParaRPr lang="uk-UA" sz="2000" noProof="0" dirty="0">
                        <a:solidFill>
                          <a:srgbClr val="000000"/>
                        </a:solidFill>
                        <a:effectLst/>
                        <a:uFill>
                          <a:solidFill>
                            <a:srgbClr val="000000"/>
                          </a:solidFill>
                        </a:uFill>
                        <a:latin typeface="Times New Roman" panose="02020603050405020304" pitchFamily="18" charset="0"/>
                        <a:ea typeface="Arial Unicode MS" panose="020B0604020202020204" pitchFamily="34" charset="-128"/>
                        <a:cs typeface="Arial Unicode MS" panose="020B0604020202020204" pitchFamily="34" charset="-128"/>
                      </a:endParaRPr>
                    </a:p>
                  </a:txBody>
                  <a:tcPr marL="50800" marR="50800" marT="50800" marB="5080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46832268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213</TotalTime>
  <Words>646</Words>
  <Application>Microsoft Office PowerPoint</Application>
  <PresentationFormat>Экран (4:3)</PresentationFormat>
  <Paragraphs>56</Paragraphs>
  <Slides>7</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7</vt:i4>
      </vt:variant>
    </vt:vector>
  </HeadingPairs>
  <TitlesOfParts>
    <vt:vector size="16" baseType="lpstr">
      <vt:lpstr>Arial</vt:lpstr>
      <vt:lpstr>Arial Unicode MS</vt:lpstr>
      <vt:lpstr>Century Gothic</vt:lpstr>
      <vt:lpstr>Courier New</vt:lpstr>
      <vt:lpstr>HY중고딕</vt:lpstr>
      <vt:lpstr>Times New Roman</vt:lpstr>
      <vt:lpstr>Verdana</vt:lpstr>
      <vt:lpstr>Wingdings 2</vt:lpstr>
      <vt:lpstr>Яркая</vt:lpstr>
      <vt:lpstr>     RHETORIC</vt:lpstr>
      <vt:lpstr>Презентация PowerPoint</vt:lpstr>
      <vt:lpstr>The course is based on the principles of teaching:</vt:lpstr>
      <vt:lpstr>The main tasks of studying the discipline "Rhetoric" are:</vt:lpstr>
      <vt:lpstr>У результаті вивчення навчальної дисципліни здобувач повинен набути таких компетентностей:</vt:lpstr>
      <vt:lpstr>:</vt:lpstr>
      <vt:lpstr>TOPICS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СОЦІОЛОГІЯ ЯК НАУКА.МЕТОДОЛОГІЯ</dc:title>
  <dc:creator>Илона</dc:creator>
  <cp:lastModifiedBy>Денис</cp:lastModifiedBy>
  <cp:revision>31</cp:revision>
  <dcterms:created xsi:type="dcterms:W3CDTF">2018-02-16T18:20:03Z</dcterms:created>
  <dcterms:modified xsi:type="dcterms:W3CDTF">2021-02-24T13:18:57Z</dcterms:modified>
</cp:coreProperties>
</file>