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E4F3357-FB3F-437F-AC94-4CD63091179D}" type="datetimeFigureOut">
              <a:rPr lang="uk-UA" smtClean="0"/>
              <a:t>24.02.2021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E4F3357-FB3F-437F-AC94-4CD63091179D}" type="datetimeFigureOut">
              <a:rPr lang="uk-UA" smtClean="0"/>
              <a:t>24.02.2021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E4F3357-FB3F-437F-AC94-4CD63091179D}" type="datetimeFigureOut">
              <a:rPr lang="uk-UA" smtClean="0"/>
              <a:t>24.02.2021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E4F3357-FB3F-437F-AC94-4CD63091179D}" type="datetimeFigureOut">
              <a:rPr lang="uk-UA" smtClean="0"/>
              <a:t>24.02.2021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E4F3357-FB3F-437F-AC94-4CD63091179D}" type="datetimeFigureOut">
              <a:rPr lang="uk-UA" smtClean="0"/>
              <a:t>24.02.2021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E4F3357-FB3F-437F-AC94-4CD63091179D}" type="datetimeFigureOut">
              <a:rPr lang="uk-UA" smtClean="0"/>
              <a:t>24.02.2021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E4F3357-FB3F-437F-AC94-4CD63091179D}" type="datetimeFigureOut">
              <a:rPr lang="uk-UA" smtClean="0"/>
              <a:t>24.02.2021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E4F3357-FB3F-437F-AC94-4CD63091179D}" type="datetimeFigureOut">
              <a:rPr lang="uk-UA" smtClean="0"/>
              <a:t>24.02.2021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4F3357-FB3F-437F-AC94-4CD63091179D}" type="datetimeFigureOut">
              <a:rPr lang="uk-UA" smtClean="0"/>
              <a:t>24.02.2021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E4F3357-FB3F-437F-AC94-4CD63091179D}" type="datetimeFigureOut">
              <a:rPr lang="uk-UA" smtClean="0"/>
              <a:t>24.02.2021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E4F3357-FB3F-437F-AC94-4CD63091179D}" type="datetimeFigureOut">
              <a:rPr lang="uk-UA" smtClean="0"/>
              <a:t>24.02.2021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194709B-84A9-4DCF-B1DA-C790D00FBA30}"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F3357-FB3F-437F-AC94-4CD63091179D}" type="datetimeFigureOut">
              <a:rPr lang="uk-UA" smtClean="0"/>
              <a:t>24.02.2021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4709B-84A9-4DCF-B1DA-C790D00FBA30}"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descr="yellow.jpg"/>
          <p:cNvPicPr>
            <a:picLocks noChangeAspect="1"/>
          </p:cNvPicPr>
          <p:nvPr/>
        </p:nvPicPr>
        <p:blipFill>
          <a:blip r:embed="rId2" cstate="print"/>
          <a:stretch>
            <a:fillRect/>
          </a:stretch>
        </p:blipFill>
        <p:spPr>
          <a:xfrm>
            <a:off x="0" y="4854852"/>
            <a:ext cx="9144000" cy="2003148"/>
          </a:xfrm>
          <a:prstGeom prst="rect">
            <a:avLst/>
          </a:prstGeom>
          <a:ln>
            <a:noFill/>
          </a:ln>
          <a:effectLst>
            <a:outerShdw blurRad="190500" algn="tl" rotWithShape="0">
              <a:srgbClr val="000000">
                <a:alpha val="70000"/>
              </a:srgbClr>
            </a:outerShdw>
          </a:effectLst>
        </p:spPr>
      </p:pic>
      <p:sp>
        <p:nvSpPr>
          <p:cNvPr id="2" name="Заголовок 1"/>
          <p:cNvSpPr>
            <a:spLocks noGrp="1"/>
          </p:cNvSpPr>
          <p:nvPr>
            <p:ph type="ctrTitle"/>
          </p:nvPr>
        </p:nvSpPr>
        <p:spPr>
          <a:xfrm>
            <a:off x="0" y="2492896"/>
            <a:ext cx="6228184" cy="936104"/>
          </a:xfrm>
        </p:spPr>
        <p:txBody>
          <a:bodyPr>
            <a:normAutofit fontScale="90000"/>
          </a:bodyPr>
          <a:lstStyle/>
          <a:p>
            <a:r>
              <a:rPr lang="en-US" dirty="0" smtClean="0"/>
              <a:t>Business Ethics and Aesthetics</a:t>
            </a:r>
            <a:endParaRPr lang="uk-UA" dirty="0"/>
          </a:p>
        </p:txBody>
      </p:sp>
      <p:sp>
        <p:nvSpPr>
          <p:cNvPr id="3" name="Подзаголовок 2"/>
          <p:cNvSpPr>
            <a:spLocks noGrp="1"/>
          </p:cNvSpPr>
          <p:nvPr>
            <p:ph type="subTitle" idx="1"/>
          </p:nvPr>
        </p:nvSpPr>
        <p:spPr>
          <a:xfrm>
            <a:off x="3495328" y="5013176"/>
            <a:ext cx="5648672" cy="838944"/>
          </a:xfrm>
        </p:spPr>
        <p:txBody>
          <a:bodyPr/>
          <a:lstStyle/>
          <a:p>
            <a:pPr algn="r"/>
            <a:r>
              <a:rPr lang="en-US" i="1" dirty="0" smtClean="0"/>
              <a:t>Denys </a:t>
            </a:r>
            <a:r>
              <a:rPr lang="en-US" i="1" dirty="0" err="1" smtClean="0"/>
              <a:t>Zhadiaiev</a:t>
            </a:r>
            <a:r>
              <a:rPr lang="en-US" i="1" dirty="0" smtClean="0"/>
              <a:t>, PhD, MSET</a:t>
            </a:r>
            <a:endParaRPr lang="uk-UA" i="1" dirty="0"/>
          </a:p>
        </p:txBody>
      </p:sp>
      <p:pic>
        <p:nvPicPr>
          <p:cNvPr id="4" name="Рисунок 3" descr="dduvs.gif"/>
          <p:cNvPicPr>
            <a:picLocks noChangeAspect="1"/>
          </p:cNvPicPr>
          <p:nvPr/>
        </p:nvPicPr>
        <p:blipFill>
          <a:blip r:embed="rId3" cstate="print"/>
          <a:stretch>
            <a:fillRect/>
          </a:stretch>
        </p:blipFill>
        <p:spPr>
          <a:xfrm>
            <a:off x="107504" y="116632"/>
            <a:ext cx="1800200" cy="1800200"/>
          </a:xfrm>
          <a:prstGeom prst="rect">
            <a:avLst/>
          </a:prstGeom>
        </p:spPr>
      </p:pic>
      <p:pic>
        <p:nvPicPr>
          <p:cNvPr id="8" name="Рисунок 7" descr="Zhadiaiev 9x12 200dpi – копія.jpg"/>
          <p:cNvPicPr>
            <a:picLocks noChangeAspect="1"/>
          </p:cNvPicPr>
          <p:nvPr/>
        </p:nvPicPr>
        <p:blipFill>
          <a:blip r:embed="rId4" cstate="print"/>
          <a:stretch>
            <a:fillRect/>
          </a:stretch>
        </p:blipFill>
        <p:spPr>
          <a:xfrm>
            <a:off x="6228184" y="836712"/>
            <a:ext cx="2337424" cy="351996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AdobeStock_joinhands-662-x-280.jpeg"/>
          <p:cNvPicPr>
            <a:picLocks noChangeAspect="1"/>
          </p:cNvPicPr>
          <p:nvPr/>
        </p:nvPicPr>
        <p:blipFill>
          <a:blip r:embed="rId2" cstate="print"/>
          <a:stretch>
            <a:fillRect/>
          </a:stretch>
        </p:blipFill>
        <p:spPr>
          <a:xfrm>
            <a:off x="0" y="332656"/>
            <a:ext cx="9298868" cy="3933056"/>
          </a:xfrm>
          <a:prstGeom prst="rect">
            <a:avLst/>
          </a:prstGeom>
        </p:spPr>
      </p:pic>
      <p:pic>
        <p:nvPicPr>
          <p:cNvPr id="3" name="Рисунок 2" descr="weblike.jpg"/>
          <p:cNvPicPr>
            <a:picLocks noChangeAspect="1"/>
          </p:cNvPicPr>
          <p:nvPr/>
        </p:nvPicPr>
        <p:blipFill>
          <a:blip r:embed="rId3" cstate="print"/>
          <a:stretch>
            <a:fillRect/>
          </a:stretch>
        </p:blipFill>
        <p:spPr>
          <a:xfrm>
            <a:off x="0" y="4891149"/>
            <a:ext cx="9144000" cy="1966851"/>
          </a:xfrm>
          <a:prstGeom prst="rect">
            <a:avLst/>
          </a:prstGeom>
          <a:ln>
            <a:noFill/>
          </a:ln>
          <a:effectLst>
            <a:outerShdw blurRad="190500" algn="tl" rotWithShape="0">
              <a:srgbClr val="000000">
                <a:alpha val="70000"/>
              </a:srgbClr>
            </a:outerShdw>
          </a:effectLst>
        </p:spPr>
      </p:pic>
      <p:pic>
        <p:nvPicPr>
          <p:cNvPr id="4" name="Рисунок 3" descr="dduvs.gif"/>
          <p:cNvPicPr>
            <a:picLocks noChangeAspect="1"/>
          </p:cNvPicPr>
          <p:nvPr/>
        </p:nvPicPr>
        <p:blipFill>
          <a:blip r:embed="rId4" cstate="print"/>
          <a:stretch>
            <a:fillRect/>
          </a:stretch>
        </p:blipFill>
        <p:spPr>
          <a:xfrm>
            <a:off x="395536" y="4941168"/>
            <a:ext cx="1800200" cy="1800200"/>
          </a:xfrm>
          <a:prstGeom prst="rect">
            <a:avLst/>
          </a:prstGeom>
        </p:spPr>
      </p:pic>
      <p:sp>
        <p:nvSpPr>
          <p:cNvPr id="5" name="TextBox 4"/>
          <p:cNvSpPr txBox="1"/>
          <p:nvPr/>
        </p:nvSpPr>
        <p:spPr>
          <a:xfrm>
            <a:off x="323528" y="1340768"/>
            <a:ext cx="4896544" cy="1077218"/>
          </a:xfrm>
          <a:prstGeom prst="rect">
            <a:avLst/>
          </a:prstGeom>
          <a:noFill/>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Wish you every success</a:t>
            </a:r>
            <a:b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with this course!</a:t>
            </a:r>
          </a:p>
        </p:txBody>
      </p:sp>
      <p:sp>
        <p:nvSpPr>
          <p:cNvPr id="7" name="Прямоугольник 6"/>
          <p:cNvSpPr/>
          <p:nvPr/>
        </p:nvSpPr>
        <p:spPr>
          <a:xfrm>
            <a:off x="3707904" y="5301208"/>
            <a:ext cx="5256584" cy="1477328"/>
          </a:xfrm>
          <a:prstGeom prst="rect">
            <a:avLst/>
          </a:prstGeom>
        </p:spPr>
        <p:txBody>
          <a:bodyPr wrap="square">
            <a:spAutoFit/>
          </a:bodyPr>
          <a:lstStyle/>
          <a:p>
            <a:pPr algn="r">
              <a:buFontTx/>
              <a:buChar char="-"/>
            </a:pPr>
            <a:r>
              <a:rPr lang="en-US" dirty="0" smtClean="0"/>
              <a:t>Denys </a:t>
            </a:r>
            <a:r>
              <a:rPr lang="en-US" dirty="0" err="1" smtClean="0"/>
              <a:t>Zhadiaiev</a:t>
            </a:r>
            <a:r>
              <a:rPr lang="en-US" dirty="0" smtClean="0"/>
              <a:t>,</a:t>
            </a:r>
          </a:p>
          <a:p>
            <a:pPr algn="r"/>
            <a:r>
              <a:rPr lang="en-US" dirty="0" smtClean="0"/>
              <a:t>Associate professor, PhD, MSET,</a:t>
            </a:r>
            <a:br>
              <a:rPr lang="en-US" dirty="0" smtClean="0"/>
            </a:br>
            <a:r>
              <a:rPr lang="en-US" dirty="0" smtClean="0"/>
              <a:t>Society for Education and Training (UK),</a:t>
            </a:r>
            <a:br>
              <a:rPr lang="en-US" dirty="0" smtClean="0"/>
            </a:br>
            <a:r>
              <a:rPr lang="en-US" dirty="0" smtClean="0"/>
              <a:t>European Society for Process Thought (Germany),</a:t>
            </a:r>
            <a:br>
              <a:rPr lang="en-US" dirty="0" smtClean="0"/>
            </a:br>
            <a:r>
              <a:rPr lang="en-US" dirty="0" smtClean="0"/>
              <a:t>International Process Network (USA)</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844824"/>
            <a:ext cx="7128792" cy="1815882"/>
          </a:xfrm>
          <a:prstGeom prst="rect">
            <a:avLst/>
          </a:prstGeom>
        </p:spPr>
        <p:txBody>
          <a:bodyPr wrap="square">
            <a:spAutoFit/>
          </a:bodyPr>
          <a:lstStyle/>
          <a:p>
            <a:r>
              <a:rPr lang="en-US" sz="2800" i="1" dirty="0" smtClean="0"/>
              <a:t>Business Ethics and Aesthetics</a:t>
            </a:r>
            <a:r>
              <a:rPr lang="en-US" sz="2800" dirty="0" smtClean="0"/>
              <a:t> is designed to meet the scope and sequence requirements of the single-semester standardized business ethics course across all majors.</a:t>
            </a:r>
          </a:p>
        </p:txBody>
      </p:sp>
      <p:pic>
        <p:nvPicPr>
          <p:cNvPr id="3" name="Рисунок 2" descr="dots.jpg"/>
          <p:cNvPicPr>
            <a:picLocks noChangeAspect="1"/>
          </p:cNvPicPr>
          <p:nvPr/>
        </p:nvPicPr>
        <p:blipFill>
          <a:blip r:embed="rId2" cstate="print"/>
          <a:stretch>
            <a:fillRect/>
          </a:stretch>
        </p:blipFill>
        <p:spPr>
          <a:xfrm>
            <a:off x="0" y="4891149"/>
            <a:ext cx="9144000" cy="1966851"/>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620688"/>
            <a:ext cx="6912768" cy="2954655"/>
          </a:xfrm>
          <a:prstGeom prst="rect">
            <a:avLst/>
          </a:prstGeom>
        </p:spPr>
        <p:txBody>
          <a:bodyPr wrap="square">
            <a:spAutoFit/>
          </a:bodyPr>
          <a:lstStyle/>
          <a:p>
            <a:r>
              <a:rPr lang="en-US" sz="2800" dirty="0" smtClean="0"/>
              <a:t>This course includes innovative features designed to enhance student learning, including case studies, application scenarios, and links to video interviews with executives, all of which help instill in students a sense of ethical awareness and responsibility.</a:t>
            </a:r>
          </a:p>
          <a:p>
            <a:r>
              <a:rPr lang="en-US" dirty="0" smtClean="0"/>
              <a:t> </a:t>
            </a:r>
            <a:endParaRPr lang="uk-UA" dirty="0"/>
          </a:p>
        </p:txBody>
      </p:sp>
      <p:pic>
        <p:nvPicPr>
          <p:cNvPr id="3" name="Рисунок 2" descr="dots.jpg"/>
          <p:cNvPicPr>
            <a:picLocks noChangeAspect="1"/>
          </p:cNvPicPr>
          <p:nvPr/>
        </p:nvPicPr>
        <p:blipFill>
          <a:blip r:embed="rId2" cstate="print"/>
          <a:stretch>
            <a:fillRect/>
          </a:stretch>
        </p:blipFill>
        <p:spPr>
          <a:xfrm>
            <a:off x="0" y="4891149"/>
            <a:ext cx="9144000" cy="1966851"/>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96752"/>
            <a:ext cx="7488832" cy="1815882"/>
          </a:xfrm>
          <a:prstGeom prst="rect">
            <a:avLst/>
          </a:prstGeom>
        </p:spPr>
        <p:txBody>
          <a:bodyPr wrap="square">
            <a:spAutoFit/>
          </a:bodyPr>
          <a:lstStyle/>
          <a:p>
            <a:r>
              <a:rPr lang="en-US" sz="2800" dirty="0" smtClean="0"/>
              <a:t>The series of lectures provides an important opportunity for students to learn the core concepts of business ethics and understand how to apply those concepts to their professional lives.</a:t>
            </a:r>
            <a:r>
              <a:rPr lang="en-US" dirty="0" smtClean="0"/>
              <a:t> </a:t>
            </a:r>
            <a:endParaRPr lang="uk-UA" dirty="0"/>
          </a:p>
        </p:txBody>
      </p:sp>
      <p:pic>
        <p:nvPicPr>
          <p:cNvPr id="3" name="Рисунок 2" descr="dots lines.jpg"/>
          <p:cNvPicPr>
            <a:picLocks noChangeAspect="1"/>
          </p:cNvPicPr>
          <p:nvPr/>
        </p:nvPicPr>
        <p:blipFill>
          <a:blip r:embed="rId2" cstate="print"/>
          <a:stretch>
            <a:fillRect/>
          </a:stretch>
        </p:blipFill>
        <p:spPr>
          <a:xfrm>
            <a:off x="0" y="4891149"/>
            <a:ext cx="9144000" cy="1966851"/>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4572000" cy="3970318"/>
          </a:xfrm>
          <a:prstGeom prst="rect">
            <a:avLst/>
          </a:prstGeom>
        </p:spPr>
        <p:txBody>
          <a:bodyPr>
            <a:spAutoFit/>
          </a:bodyPr>
          <a:lstStyle/>
          <a:p>
            <a:r>
              <a:rPr lang="en-US" dirty="0" smtClean="0"/>
              <a:t>Coverage and scope of the course adheres to the scope and sequence requirements of introductory business ethics courses nationwide. We have endeavored to make the core theories and practical concepts of business ethics engaging, relevant, and accessible to students. The guiding themes of the lectures are to promote high ethical standards and to assist the integration of ethical thinking across the business school curriculum, with an end result of encouraging even greater ethical consciousness on the part of business practitioners beyond their graduation.</a:t>
            </a:r>
            <a:endParaRPr lang="uk-UA" dirty="0"/>
          </a:p>
        </p:txBody>
      </p:sp>
      <p:pic>
        <p:nvPicPr>
          <p:cNvPr id="3" name="Рисунок 2" descr="wide circles.jpg"/>
          <p:cNvPicPr>
            <a:picLocks noChangeAspect="1"/>
          </p:cNvPicPr>
          <p:nvPr/>
        </p:nvPicPr>
        <p:blipFill>
          <a:blip r:embed="rId2" cstate="print"/>
          <a:stretch>
            <a:fillRect/>
          </a:stretch>
        </p:blipFill>
        <p:spPr>
          <a:xfrm>
            <a:off x="4716016" y="3861048"/>
            <a:ext cx="9144000" cy="1966851"/>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6912768" cy="3816429"/>
          </a:xfrm>
          <a:prstGeom prst="rect">
            <a:avLst/>
          </a:prstGeom>
        </p:spPr>
        <p:txBody>
          <a:bodyPr wrap="square">
            <a:spAutoFit/>
          </a:bodyPr>
          <a:lstStyle/>
          <a:p>
            <a:r>
              <a:rPr lang="en-US" sz="2800" dirty="0" smtClean="0"/>
              <a:t>We particularly emphasize the reality of today’s global business community and observe that geography, culture, and time contribute to ethical concepts and constructs. With awareness of these issues in mind, the content of this course has been developed and arranged to emphasize the necessity—and difficulty—of ethical decision-making.</a:t>
            </a:r>
          </a:p>
          <a:p>
            <a:r>
              <a:rPr lang="en-US" dirty="0" smtClean="0"/>
              <a:t> </a:t>
            </a:r>
            <a:endParaRPr lang="uk-UA" dirty="0"/>
          </a:p>
        </p:txBody>
      </p:sp>
      <p:pic>
        <p:nvPicPr>
          <p:cNvPr id="3" name="Рисунок 2" descr="circles.jpg"/>
          <p:cNvPicPr>
            <a:picLocks noChangeAspect="1"/>
          </p:cNvPicPr>
          <p:nvPr/>
        </p:nvPicPr>
        <p:blipFill>
          <a:blip r:embed="rId2" cstate="print"/>
          <a:stretch>
            <a:fillRect/>
          </a:stretch>
        </p:blipFill>
        <p:spPr>
          <a:xfrm>
            <a:off x="8406431" y="0"/>
            <a:ext cx="1475138" cy="685800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lack.jpg"/>
          <p:cNvPicPr>
            <a:picLocks noChangeAspect="1"/>
          </p:cNvPicPr>
          <p:nvPr/>
        </p:nvPicPr>
        <p:blipFill>
          <a:blip r:embed="rId2" cstate="print"/>
          <a:stretch>
            <a:fillRect/>
          </a:stretch>
        </p:blipFill>
        <p:spPr>
          <a:xfrm>
            <a:off x="8244408" y="0"/>
            <a:ext cx="1475138" cy="6858000"/>
          </a:xfrm>
          <a:prstGeom prst="rect">
            <a:avLst/>
          </a:prstGeom>
          <a:ln>
            <a:noFill/>
          </a:ln>
          <a:effectLst>
            <a:outerShdw blurRad="190500" algn="tl" rotWithShape="0">
              <a:srgbClr val="000000">
                <a:alpha val="70000"/>
              </a:srgbClr>
            </a:outerShdw>
          </a:effectLst>
        </p:spPr>
      </p:pic>
      <p:sp>
        <p:nvSpPr>
          <p:cNvPr id="3" name="Прямоугольник 2"/>
          <p:cNvSpPr/>
          <p:nvPr/>
        </p:nvSpPr>
        <p:spPr>
          <a:xfrm>
            <a:off x="611560" y="1340768"/>
            <a:ext cx="6984776" cy="3539430"/>
          </a:xfrm>
          <a:prstGeom prst="rect">
            <a:avLst/>
          </a:prstGeom>
        </p:spPr>
        <p:txBody>
          <a:bodyPr wrap="square">
            <a:spAutoFit/>
          </a:bodyPr>
          <a:lstStyle/>
          <a:p>
            <a:r>
              <a:rPr lang="en-US" sz="2800" dirty="0" smtClean="0"/>
              <a:t>The lecturer seek to help students recognize legal and moral issues, reason through the consequences of different courses of action, and promote social responsibility. The lectures emphasize connections between topics such as ethical theories, legal responsibilities, the prioritization of stakeholders, and corporate social responsibility.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web.jpg"/>
          <p:cNvPicPr>
            <a:picLocks noChangeAspect="1"/>
          </p:cNvPicPr>
          <p:nvPr/>
        </p:nvPicPr>
        <p:blipFill>
          <a:blip r:embed="rId2" cstate="print"/>
          <a:stretch>
            <a:fillRect/>
          </a:stretch>
        </p:blipFill>
        <p:spPr>
          <a:xfrm>
            <a:off x="8244408" y="0"/>
            <a:ext cx="1475138" cy="6858000"/>
          </a:xfrm>
          <a:prstGeom prst="rect">
            <a:avLst/>
          </a:prstGeom>
          <a:ln>
            <a:noFill/>
          </a:ln>
          <a:effectLst>
            <a:outerShdw blurRad="190500" algn="tl" rotWithShape="0">
              <a:srgbClr val="000000">
                <a:alpha val="70000"/>
              </a:srgbClr>
            </a:outerShdw>
          </a:effectLst>
        </p:spPr>
      </p:pic>
      <p:sp>
        <p:nvSpPr>
          <p:cNvPr id="4" name="Прямоугольник 3"/>
          <p:cNvSpPr/>
          <p:nvPr/>
        </p:nvSpPr>
        <p:spPr>
          <a:xfrm>
            <a:off x="827584" y="1124744"/>
            <a:ext cx="6912768" cy="3108543"/>
          </a:xfrm>
          <a:prstGeom prst="rect">
            <a:avLst/>
          </a:prstGeom>
        </p:spPr>
        <p:txBody>
          <a:bodyPr wrap="square">
            <a:spAutoFit/>
          </a:bodyPr>
          <a:lstStyle/>
          <a:p>
            <a:r>
              <a:rPr lang="en-US" sz="2800" dirty="0" smtClean="0"/>
              <a:t>The lecturer has an experience of communication with EU, Asian and US based research organizations and educational institutions since 2011 and will help his students to understand key-principles of how to create strong, long-term relationships with potential colleagues and partners.</a:t>
            </a:r>
            <a:endParaRPr lang="uk-UA"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arallax.jpg"/>
          <p:cNvPicPr>
            <a:picLocks noChangeAspect="1"/>
          </p:cNvPicPr>
          <p:nvPr/>
        </p:nvPicPr>
        <p:blipFill>
          <a:blip r:embed="rId2" cstate="print"/>
          <a:stretch>
            <a:fillRect/>
          </a:stretch>
        </p:blipFill>
        <p:spPr>
          <a:xfrm>
            <a:off x="8244408" y="0"/>
            <a:ext cx="1475138" cy="6858000"/>
          </a:xfrm>
          <a:prstGeom prst="rect">
            <a:avLst/>
          </a:prstGeom>
          <a:ln>
            <a:noFill/>
          </a:ln>
          <a:effectLst>
            <a:outerShdw blurRad="190500" algn="tl" rotWithShape="0">
              <a:srgbClr val="000000">
                <a:alpha val="70000"/>
              </a:srgbClr>
            </a:outerShdw>
          </a:effectLst>
        </p:spPr>
      </p:pic>
      <p:sp>
        <p:nvSpPr>
          <p:cNvPr id="2050" name="Rectangle 2"/>
          <p:cNvSpPr>
            <a:spLocks noChangeArrowheads="1"/>
          </p:cNvSpPr>
          <p:nvPr/>
        </p:nvSpPr>
        <p:spPr bwMode="auto">
          <a:xfrm>
            <a:off x="755576" y="260648"/>
            <a:ext cx="612068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TOPIC</a:t>
            </a:r>
            <a:r>
              <a:rPr kumimoji="0" lang="uk-UA"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1.</a:t>
            </a:r>
            <a:r>
              <a:rPr kumimoji="0" lang="uk-UA"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a:t>
            </a: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ETHICS AND PROFITABILITY</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Ethics across time and cultures. Concept of </a:t>
            </a:r>
            <a:r>
              <a:rPr kumimoji="0" lang="en-US" sz="1000" b="0" i="0" u="none" strike="noStrike" cap="none" normalizeH="0" baseline="0" dirty="0" err="1" smtClean="0">
                <a:ln>
                  <a:noFill/>
                </a:ln>
                <a:solidFill>
                  <a:srgbClr val="000000"/>
                </a:solidFill>
                <a:effectLst/>
                <a:latin typeface="Times New Roman" pitchFamily="18" charset="0"/>
                <a:ea typeface="Arial Unicode MS" pitchFamily="34" charset="-128"/>
                <a:cs typeface="Times New Roman" pitchFamily="18" charset="0"/>
              </a:rPr>
              <a:t>Phronesis</a:t>
            </a: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Critical Thinking, Short- and long-term as key principles for success and profitability. Cases from the real world. Stockholders, Stakeholders and Goodwill. Corporate culture. Ethical relativism. Corporate social responsibility (CSR). Shareholders, deontology, goodwill.</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TOPIC</a:t>
            </a:r>
            <a:r>
              <a:rPr kumimoji="0" lang="uk-UA"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2.</a:t>
            </a:r>
            <a:r>
              <a:rPr kumimoji="0" lang="uk-UA"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a:t>
            </a: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THE IMPACT OF CULTURE AND TIME ON BUSINESS ETHICS</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Relationship between business ethics and Culture. Business ethics over time geography, and religion. Values and business ethics. Business ethics and compliance. Normative business ethics. Mercantilism, consumerism, moral agency, universal values.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TOPIC</a:t>
            </a:r>
            <a:r>
              <a:rPr kumimoji="0" lang="uk-UA"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3.</a:t>
            </a: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a:t>
            </a: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THE WORKPLACE ENVIRONMENT AND WORKPLACE CONDITIONS</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Employers to employee formal relationships. What constitutes a fair wage. An organized workforce and privacy in the workplace.</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TOPIC</a:t>
            </a:r>
            <a:r>
              <a:rPr kumimoji="0" lang="uk-UA"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4.</a:t>
            </a:r>
            <a:r>
              <a:rPr kumimoji="0" lang="uk-UA"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a:t>
            </a: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LOYALTY TO THE COMPANY, BRAND AND CUSTOMERS</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Employee to employer relationships. Contributing to the positive work atmosphere. Financial integrity. Criticism of the company and </a:t>
            </a:r>
            <a:r>
              <a:rPr kumimoji="0" lang="en-US" sz="1000" b="0" i="0" u="none" strike="noStrike" cap="none" normalizeH="0" baseline="0" dirty="0" err="1" smtClean="0">
                <a:ln>
                  <a:noFill/>
                </a:ln>
                <a:solidFill>
                  <a:srgbClr val="000000"/>
                </a:solidFill>
                <a:effectLst/>
                <a:latin typeface="Times New Roman" pitchFamily="18" charset="0"/>
                <a:ea typeface="Arial Unicode MS" pitchFamily="34" charset="-128"/>
                <a:cs typeface="Times New Roman" pitchFamily="18" charset="0"/>
              </a:rPr>
              <a:t>whistleblowing</a:t>
            </a: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TOPIC 5. RIGHTS RECOGNITION IN BUSINESS: DIVERSITY AND INCLUSION</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Diversity and inclusion in the workforce. </a:t>
            </a:r>
            <a:r>
              <a:rPr kumimoji="0" lang="en-US" sz="1000" b="0" i="0" u="none" strike="noStrike" cap="none" normalizeH="0" baseline="0" dirty="0" err="1" smtClean="0">
                <a:ln>
                  <a:noFill/>
                </a:ln>
                <a:solidFill>
                  <a:srgbClr val="000000"/>
                </a:solidFill>
                <a:effectLst/>
                <a:latin typeface="Times New Roman" pitchFamily="18" charset="0"/>
                <a:ea typeface="Arial Unicode MS" pitchFamily="34" charset="-128"/>
                <a:cs typeface="Arial Unicode MS" pitchFamily="34" charset="-128"/>
              </a:rPr>
              <a:t>Accomodating</a:t>
            </a: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 different abilities and faiths. Sexual identification and orientation. Income inequalities. Animal rights and the implications for business.</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TOPIC 6. ENTERPRENEURSHIP AND START-UP CULTURE</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The influence of advertising, insurance industry, ethical issues in the provision of health care. Changing work environments and future trends. Telecommuting, workplace campuses, alternatives to traditional patterns of work. Robotics, AI, and the workplace in the future.</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TOPIC 7. BUSINESS ETIQUETTE: CV, EMAIL, COVER LETTER, INTERVIEW</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CV, email, interview.</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TOPIC 8. BUSINESS ETIQUETTE: COLLEAGUES AND PARTNERS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Gifts, business cards, lunch, introduction of partners and staff in different cultures.</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TOPIC 9. ETHICS FROM ANTIQUITY TO THE PRESENT</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Utilitarianism: ethics of Jeremy Bentham,  John Stuart Mill </a:t>
            </a:r>
            <a:r>
              <a:rPr kumimoji="0" lang="en-US" sz="1000" b="0" i="0" u="none" strike="noStrike" cap="none" normalizeH="0" baseline="0" dirty="0" err="1" smtClean="0">
                <a:ln>
                  <a:noFill/>
                </a:ln>
                <a:solidFill>
                  <a:srgbClr val="000000"/>
                </a:solidFill>
                <a:effectLst/>
                <a:latin typeface="Times New Roman" pitchFamily="18" charset="0"/>
                <a:ea typeface="Arial Unicode MS" pitchFamily="34" charset="-128"/>
                <a:cs typeface="Arial Unicode MS" pitchFamily="34" charset="-128"/>
              </a:rPr>
              <a:t>vs</a:t>
            </a: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 Leo Tolstoy (</a:t>
            </a:r>
            <a:r>
              <a:rPr kumimoji="0" lang="en-US" sz="1000" b="0" i="1"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le </a:t>
            </a:r>
            <a:r>
              <a:rPr kumimoji="0" lang="en-US" sz="1000" b="0" i="1" u="none" strike="noStrike" cap="none" normalizeH="0" baseline="0" dirty="0" err="1" smtClean="0">
                <a:ln>
                  <a:noFill/>
                </a:ln>
                <a:solidFill>
                  <a:srgbClr val="000000"/>
                </a:solidFill>
                <a:effectLst/>
                <a:latin typeface="Times New Roman" pitchFamily="18" charset="0"/>
                <a:ea typeface="Arial Unicode MS" pitchFamily="34" charset="-128"/>
                <a:cs typeface="Arial Unicode MS" pitchFamily="34" charset="-128"/>
              </a:rPr>
              <a:t>bien</a:t>
            </a:r>
            <a:r>
              <a:rPr kumimoji="0" lang="en-US" sz="1000" b="0" i="1"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 </a:t>
            </a:r>
            <a:r>
              <a:rPr kumimoji="0" lang="en-US" sz="1000" b="0" i="1" u="none" strike="noStrike" cap="none" normalizeH="0" baseline="0" dirty="0" err="1" smtClean="0">
                <a:ln>
                  <a:noFill/>
                </a:ln>
                <a:solidFill>
                  <a:srgbClr val="000000"/>
                </a:solidFill>
                <a:effectLst/>
                <a:latin typeface="Times New Roman" pitchFamily="18" charset="0"/>
                <a:ea typeface="Arial Unicode MS" pitchFamily="34" charset="-128"/>
                <a:cs typeface="Arial Unicode MS" pitchFamily="34" charset="-128"/>
              </a:rPr>
              <a:t>publique</a:t>
            </a:r>
            <a:r>
              <a:rPr kumimoji="0" lang="en-US" sz="10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 The concept of ethical business in Ancient Athens. Ethical advice for nobles and civil servants in Ancient China. Comparing the virtue ethics of East and West. Deontology: ethics and duty. A theory of justice.</a:t>
            </a:r>
            <a:r>
              <a:rPr kumimoji="0" lang="en-US" sz="1400" b="0" i="0" u="none" strike="noStrike" cap="none" normalizeH="0" baseline="0" dirty="0" smtClean="0">
                <a:ln>
                  <a:noFill/>
                </a:ln>
                <a:solidFill>
                  <a:srgbClr val="000000"/>
                </a:solidFill>
                <a:effectLst/>
                <a:latin typeface="Times New Roman" pitchFamily="18" charset="0"/>
                <a:ea typeface="Arial Unicode MS" pitchFamily="34" charset="-128"/>
                <a:cs typeface="Arial Unicode MS" pitchFamily="34" charset="-12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737</Words>
  <Application>Microsoft Office PowerPoint</Application>
  <PresentationFormat>Экран (4:3)</PresentationFormat>
  <Paragraphs>40</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Arial Unicode MS</vt:lpstr>
      <vt:lpstr>Calibri</vt:lpstr>
      <vt:lpstr>Times New Roman</vt:lpstr>
      <vt:lpstr>Тема Office</vt:lpstr>
      <vt:lpstr>Business Ethics and Aesthetics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Ethics and Aesthetics</dc:title>
  <dc:creator>Denys Zhadiaiev</dc:creator>
  <cp:lastModifiedBy>Денис</cp:lastModifiedBy>
  <cp:revision>11</cp:revision>
  <dcterms:created xsi:type="dcterms:W3CDTF">2021-02-21T06:14:19Z</dcterms:created>
  <dcterms:modified xsi:type="dcterms:W3CDTF">2021-02-24T10:36:56Z</dcterms:modified>
</cp:coreProperties>
</file>