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11/19/2020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11/19/2020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/>
              <a:t>ПУБЛІЧНЕ УПРАВЛІННЯ ЯКІСТЮ ВИЩОЇ ОСВІТИ</a:t>
            </a:r>
          </a:p>
        </p:txBody>
      </p:sp>
    </p:spTree>
    <p:extLst>
      <p:ext uri="{BB962C8B-B14F-4D97-AF65-F5344CB8AC3E}">
        <p14:creationId xmlns:p14="http://schemas.microsoft.com/office/powerpoint/2010/main" val="7698735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ЩО БУДЕМО ВИВЧАТИ?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uk-UA" b="1" dirty="0" smtClean="0"/>
              <a:t>Загальна </a:t>
            </a:r>
            <a:r>
              <a:rPr lang="uk-UA" b="1" dirty="0"/>
              <a:t>характеристика освіти.</a:t>
            </a:r>
            <a:r>
              <a:rPr lang="uk-UA" dirty="0"/>
              <a:t> </a:t>
            </a:r>
            <a:endParaRPr lang="uk-UA" dirty="0" smtClean="0"/>
          </a:p>
          <a:p>
            <a:pPr marL="0" indent="0">
              <a:buNone/>
            </a:pPr>
            <a:endParaRPr lang="uk-UA" dirty="0"/>
          </a:p>
          <a:p>
            <a:pPr marL="0" indent="0">
              <a:buNone/>
            </a:pPr>
            <a:r>
              <a:rPr lang="uk-UA" dirty="0"/>
              <a:t>Освітня система в Україні. </a:t>
            </a:r>
            <a:r>
              <a:rPr lang="ru-RU" dirty="0"/>
              <a:t> </a:t>
            </a:r>
            <a:r>
              <a:rPr lang="uk-UA" dirty="0"/>
              <a:t>Управління</a:t>
            </a:r>
            <a:r>
              <a:rPr lang="ru-RU" dirty="0"/>
              <a:t> </a:t>
            </a:r>
            <a:r>
              <a:rPr lang="uk-UA" dirty="0"/>
              <a:t>вищими</a:t>
            </a:r>
            <a:r>
              <a:rPr lang="ru-RU" dirty="0"/>
              <a:t> </a:t>
            </a:r>
            <a:r>
              <a:rPr lang="uk-UA" dirty="0"/>
              <a:t>навчальними</a:t>
            </a:r>
            <a:r>
              <a:rPr lang="ru-RU" dirty="0"/>
              <a:t> </a:t>
            </a:r>
            <a:r>
              <a:rPr lang="uk-UA" dirty="0"/>
              <a:t>закладами та якістю надання освітніх послуг в Україні. </a:t>
            </a:r>
            <a:endParaRPr lang="uk-UA" dirty="0" smtClean="0"/>
          </a:p>
          <a:p>
            <a:pPr marL="0" indent="0">
              <a:buNone/>
            </a:pPr>
            <a:r>
              <a:rPr lang="uk-UA" dirty="0" smtClean="0"/>
              <a:t>Особливості </a:t>
            </a:r>
            <a:r>
              <a:rPr lang="uk-UA" dirty="0"/>
              <a:t>системи вищої освіти України</a:t>
            </a:r>
            <a:r>
              <a:rPr lang="uk-UA" dirty="0" smtClean="0"/>
              <a:t>.</a:t>
            </a:r>
          </a:p>
          <a:p>
            <a:pPr marL="0" indent="0">
              <a:buNone/>
            </a:pPr>
            <a:r>
              <a:rPr lang="uk-UA" dirty="0" smtClean="0"/>
              <a:t> </a:t>
            </a:r>
            <a:r>
              <a:rPr lang="uk-UA" dirty="0"/>
              <a:t>Управління якістю вищої освіти в Україні. Напрями розвитку системи вищої освіти в Україні.</a:t>
            </a:r>
          </a:p>
        </p:txBody>
      </p:sp>
    </p:spTree>
    <p:extLst>
      <p:ext uri="{BB962C8B-B14F-4D97-AF65-F5344CB8AC3E}">
        <p14:creationId xmlns:p14="http://schemas.microsoft.com/office/powerpoint/2010/main" val="20849662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ЩО БУДЕМО ВИВЧАТИ?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/>
              <a:t>Європейська практика </a:t>
            </a:r>
            <a:r>
              <a:rPr lang="ru-RU" b="1" dirty="0" err="1"/>
              <a:t>управління</a:t>
            </a:r>
            <a:r>
              <a:rPr lang="ru-RU" b="1" dirty="0"/>
              <a:t> </a:t>
            </a:r>
            <a:r>
              <a:rPr lang="ru-RU" b="1" dirty="0" err="1"/>
              <a:t>якістю</a:t>
            </a:r>
            <a:r>
              <a:rPr lang="ru-RU" b="1" dirty="0"/>
              <a:t> </a:t>
            </a:r>
            <a:r>
              <a:rPr lang="ru-RU" b="1" dirty="0" err="1"/>
              <a:t>надання</a:t>
            </a:r>
            <a:r>
              <a:rPr lang="ru-RU" b="1" dirty="0"/>
              <a:t> </a:t>
            </a:r>
            <a:r>
              <a:rPr lang="ru-RU" b="1" dirty="0" err="1"/>
              <a:t>освітніх</a:t>
            </a:r>
            <a:r>
              <a:rPr lang="ru-RU" b="1" dirty="0"/>
              <a:t> </a:t>
            </a:r>
            <a:r>
              <a:rPr lang="ru-RU" b="1" dirty="0" err="1"/>
              <a:t>послуг</a:t>
            </a:r>
            <a:endParaRPr lang="ru-RU" b="1" dirty="0"/>
          </a:p>
          <a:p>
            <a:pPr marL="0" indent="0">
              <a:buNone/>
            </a:pPr>
            <a:endParaRPr lang="ru-RU" b="1" dirty="0" smtClean="0"/>
          </a:p>
          <a:p>
            <a:pPr marL="0" indent="0">
              <a:buNone/>
            </a:pPr>
            <a:r>
              <a:rPr lang="ru-RU" dirty="0" err="1" smtClean="0"/>
              <a:t>Європа</a:t>
            </a:r>
            <a:r>
              <a:rPr lang="ru-RU" dirty="0" smtClean="0"/>
              <a:t> </a:t>
            </a:r>
            <a:r>
              <a:rPr lang="ru-RU" dirty="0"/>
              <a:t>на шляху до </a:t>
            </a:r>
            <a:r>
              <a:rPr lang="ru-RU" dirty="0" err="1"/>
              <a:t>Болонського</a:t>
            </a:r>
            <a:r>
              <a:rPr lang="ru-RU" dirty="0"/>
              <a:t> </a:t>
            </a:r>
            <a:r>
              <a:rPr lang="ru-RU" dirty="0" err="1"/>
              <a:t>процесу</a:t>
            </a:r>
            <a:r>
              <a:rPr lang="ru-RU" dirty="0"/>
              <a:t>. </a:t>
            </a:r>
            <a:endParaRPr lang="ru-RU" dirty="0" smtClean="0"/>
          </a:p>
          <a:p>
            <a:pPr marL="0" indent="0">
              <a:buNone/>
            </a:pPr>
            <a:r>
              <a:rPr lang="ru-RU" dirty="0" err="1" smtClean="0"/>
              <a:t>Болонський</a:t>
            </a:r>
            <a:r>
              <a:rPr lang="ru-RU" dirty="0" smtClean="0"/>
              <a:t> </a:t>
            </a:r>
            <a:r>
              <a:rPr lang="ru-RU" dirty="0" err="1"/>
              <a:t>процес</a:t>
            </a:r>
            <a:r>
              <a:rPr lang="ru-RU" dirty="0"/>
              <a:t> і </a:t>
            </a:r>
            <a:r>
              <a:rPr lang="ru-RU" dirty="0" err="1"/>
              <a:t>створення</a:t>
            </a:r>
            <a:r>
              <a:rPr lang="ru-RU" dirty="0"/>
              <a:t> </a:t>
            </a:r>
            <a:r>
              <a:rPr lang="ru-RU" dirty="0" err="1"/>
              <a:t>Європейського</a:t>
            </a:r>
            <a:r>
              <a:rPr lang="ru-RU" dirty="0"/>
              <a:t> простору </a:t>
            </a:r>
            <a:r>
              <a:rPr lang="ru-RU" dirty="0" err="1"/>
              <a:t>вищої</a:t>
            </a:r>
            <a:r>
              <a:rPr lang="ru-RU" dirty="0"/>
              <a:t> </a:t>
            </a:r>
            <a:r>
              <a:rPr lang="ru-RU" dirty="0" err="1"/>
              <a:t>освіти</a:t>
            </a:r>
            <a:r>
              <a:rPr lang="ru-RU" dirty="0"/>
              <a:t>. </a:t>
            </a:r>
            <a:endParaRPr lang="ru-RU" dirty="0" smtClean="0"/>
          </a:p>
          <a:p>
            <a:pPr marL="0" indent="0">
              <a:buNone/>
            </a:pPr>
            <a:r>
              <a:rPr lang="ru-RU" dirty="0" err="1" smtClean="0"/>
              <a:t>Вища</a:t>
            </a:r>
            <a:r>
              <a:rPr lang="ru-RU" dirty="0" smtClean="0"/>
              <a:t> </a:t>
            </a:r>
            <a:r>
              <a:rPr lang="ru-RU" dirty="0" err="1"/>
              <a:t>освіта</a:t>
            </a:r>
            <a:r>
              <a:rPr lang="ru-RU" dirty="0"/>
              <a:t> в </a:t>
            </a:r>
            <a:r>
              <a:rPr lang="ru-RU" dirty="0" err="1"/>
              <a:t>країнах</a:t>
            </a:r>
            <a:r>
              <a:rPr lang="ru-RU" dirty="0"/>
              <a:t> </a:t>
            </a:r>
            <a:r>
              <a:rPr lang="ru-RU" dirty="0" err="1"/>
              <a:t>Європейського</a:t>
            </a:r>
            <a:r>
              <a:rPr lang="ru-RU" dirty="0"/>
              <a:t> Союзу.</a:t>
            </a:r>
          </a:p>
        </p:txBody>
      </p:sp>
    </p:spTree>
    <p:extLst>
      <p:ext uri="{BB962C8B-B14F-4D97-AF65-F5344CB8AC3E}">
        <p14:creationId xmlns:p14="http://schemas.microsoft.com/office/powerpoint/2010/main" val="12119301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ЩО БУДЕМО ВИВЧАТИ?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b="1" dirty="0"/>
              <a:t>Україна в </a:t>
            </a:r>
            <a:r>
              <a:rPr lang="ru-RU" b="1" dirty="0" err="1"/>
              <a:t>Болонському</a:t>
            </a:r>
            <a:r>
              <a:rPr lang="ru-RU" b="1" dirty="0"/>
              <a:t> </a:t>
            </a:r>
            <a:r>
              <a:rPr lang="ru-RU" b="1" dirty="0" err="1"/>
              <a:t>процесі</a:t>
            </a:r>
            <a:r>
              <a:rPr lang="ru-RU" b="1" dirty="0"/>
              <a:t> </a:t>
            </a:r>
            <a:endParaRPr lang="ru-RU" b="1" dirty="0" smtClean="0"/>
          </a:p>
          <a:p>
            <a:pPr marL="0" indent="0">
              <a:buNone/>
            </a:pPr>
            <a:endParaRPr lang="ru-RU" b="1" dirty="0"/>
          </a:p>
          <a:p>
            <a:pPr marL="0" indent="0">
              <a:buNone/>
            </a:pPr>
            <a:r>
              <a:rPr lang="ru-RU" dirty="0" err="1"/>
              <a:t>Сутність</a:t>
            </a:r>
            <a:r>
              <a:rPr lang="ru-RU" dirty="0"/>
              <a:t> </a:t>
            </a:r>
            <a:r>
              <a:rPr lang="ru-RU" dirty="0" err="1"/>
              <a:t>Болонського</a:t>
            </a:r>
            <a:r>
              <a:rPr lang="ru-RU" dirty="0"/>
              <a:t> </a:t>
            </a:r>
            <a:r>
              <a:rPr lang="ru-RU" dirty="0" err="1"/>
              <a:t>процесу</a:t>
            </a:r>
            <a:r>
              <a:rPr lang="ru-RU" dirty="0"/>
              <a:t>. </a:t>
            </a:r>
            <a:endParaRPr lang="ru-RU" dirty="0" smtClean="0"/>
          </a:p>
          <a:p>
            <a:pPr marL="0" indent="0">
              <a:buNone/>
            </a:pPr>
            <a:r>
              <a:rPr lang="ru-RU" dirty="0" err="1" smtClean="0"/>
              <a:t>Основні</a:t>
            </a:r>
            <a:r>
              <a:rPr lang="ru-RU" dirty="0" smtClean="0"/>
              <a:t> </a:t>
            </a:r>
            <a:r>
              <a:rPr lang="ru-RU" dirty="0" err="1"/>
              <a:t>завдання</a:t>
            </a:r>
            <a:r>
              <a:rPr lang="ru-RU" dirty="0"/>
              <a:t> </a:t>
            </a:r>
            <a:r>
              <a:rPr lang="ru-RU" dirty="0" err="1"/>
              <a:t>процесу</a:t>
            </a:r>
            <a:r>
              <a:rPr lang="ru-RU" dirty="0"/>
              <a:t>. </a:t>
            </a:r>
            <a:endParaRPr lang="ru-RU" dirty="0" smtClean="0"/>
          </a:p>
          <a:p>
            <a:pPr marL="0" indent="0">
              <a:buNone/>
            </a:pPr>
            <a:r>
              <a:rPr lang="ru-RU" dirty="0" err="1" smtClean="0"/>
              <a:t>Особливості</a:t>
            </a:r>
            <a:r>
              <a:rPr lang="ru-RU" dirty="0" smtClean="0"/>
              <a:t> </a:t>
            </a:r>
            <a:r>
              <a:rPr lang="ru-RU" dirty="0" err="1"/>
              <a:t>Болонського</a:t>
            </a:r>
            <a:r>
              <a:rPr lang="ru-RU" dirty="0"/>
              <a:t> </a:t>
            </a:r>
            <a:r>
              <a:rPr lang="ru-RU" dirty="0" err="1"/>
              <a:t>процесу</a:t>
            </a:r>
            <a:r>
              <a:rPr lang="ru-RU" dirty="0"/>
              <a:t>. </a:t>
            </a:r>
            <a:endParaRPr lang="ru-RU" dirty="0" smtClean="0"/>
          </a:p>
          <a:p>
            <a:pPr marL="0" indent="0">
              <a:buNone/>
            </a:pPr>
            <a:r>
              <a:rPr lang="ru-RU" dirty="0" err="1" smtClean="0"/>
              <a:t>Функції</a:t>
            </a:r>
            <a:r>
              <a:rPr lang="ru-RU" dirty="0" smtClean="0"/>
              <a:t> </a:t>
            </a:r>
            <a:r>
              <a:rPr lang="ru-RU" dirty="0" err="1"/>
              <a:t>Болонського</a:t>
            </a:r>
            <a:r>
              <a:rPr lang="ru-RU" dirty="0"/>
              <a:t> </a:t>
            </a:r>
            <a:r>
              <a:rPr lang="ru-RU" dirty="0" err="1"/>
              <a:t>процесу</a:t>
            </a:r>
            <a:r>
              <a:rPr lang="ru-RU" dirty="0"/>
              <a:t>. </a:t>
            </a:r>
            <a:endParaRPr lang="ru-RU" dirty="0" smtClean="0"/>
          </a:p>
          <a:p>
            <a:pPr marL="0" indent="0">
              <a:buNone/>
            </a:pPr>
            <a:r>
              <a:rPr lang="ru-RU" dirty="0" err="1" smtClean="0"/>
              <a:t>Впровадження</a:t>
            </a:r>
            <a:r>
              <a:rPr lang="ru-RU" dirty="0" smtClean="0"/>
              <a:t> </a:t>
            </a:r>
            <a:r>
              <a:rPr lang="ru-RU" dirty="0" err="1"/>
              <a:t>Болонського</a:t>
            </a:r>
            <a:r>
              <a:rPr lang="ru-RU" dirty="0"/>
              <a:t> </a:t>
            </a:r>
            <a:r>
              <a:rPr lang="ru-RU" dirty="0" err="1"/>
              <a:t>процесу</a:t>
            </a:r>
            <a:r>
              <a:rPr lang="ru-RU" dirty="0"/>
              <a:t> в </a:t>
            </a:r>
            <a:r>
              <a:rPr lang="ru-RU" dirty="0" err="1"/>
              <a:t>Україні</a:t>
            </a:r>
            <a:r>
              <a:rPr lang="ru-RU" dirty="0"/>
              <a:t>. </a:t>
            </a:r>
            <a:endParaRPr lang="ru-RU" dirty="0" smtClean="0"/>
          </a:p>
          <a:p>
            <a:pPr marL="0" indent="0">
              <a:buNone/>
            </a:pPr>
            <a:r>
              <a:rPr lang="ru-RU" dirty="0" err="1" smtClean="0"/>
              <a:t>Позитивні</a:t>
            </a:r>
            <a:r>
              <a:rPr lang="ru-RU" dirty="0" smtClean="0"/>
              <a:t> </a:t>
            </a:r>
            <a:r>
              <a:rPr lang="ru-RU" dirty="0"/>
              <a:t>та </a:t>
            </a:r>
            <a:r>
              <a:rPr lang="ru-RU" dirty="0" err="1"/>
              <a:t>негативні</a:t>
            </a:r>
            <a:r>
              <a:rPr lang="ru-RU" dirty="0"/>
              <a:t> </a:t>
            </a:r>
            <a:r>
              <a:rPr lang="ru-RU" dirty="0" err="1"/>
              <a:t>сторони</a:t>
            </a:r>
            <a:r>
              <a:rPr lang="ru-RU" dirty="0"/>
              <a:t> </a:t>
            </a:r>
            <a:r>
              <a:rPr lang="ru-RU" dirty="0" err="1"/>
              <a:t>Болонського</a:t>
            </a:r>
            <a:r>
              <a:rPr lang="ru-RU" dirty="0"/>
              <a:t> </a:t>
            </a:r>
            <a:r>
              <a:rPr lang="ru-RU" dirty="0" err="1"/>
              <a:t>процесу</a:t>
            </a:r>
            <a:r>
              <a:rPr lang="ru-RU" b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890125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ЩО БУДЕМО ВИВЧАТИ?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41412" y="2249486"/>
            <a:ext cx="9905999" cy="426722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b="1" dirty="0"/>
              <a:t>Засади </a:t>
            </a:r>
            <a:r>
              <a:rPr lang="ru-RU" b="1" dirty="0" err="1"/>
              <a:t>проектування</a:t>
            </a:r>
            <a:r>
              <a:rPr lang="ru-RU" b="1" dirty="0"/>
              <a:t> </a:t>
            </a:r>
            <a:r>
              <a:rPr lang="ru-RU" b="1" dirty="0" err="1"/>
              <a:t>системи</a:t>
            </a:r>
            <a:r>
              <a:rPr lang="ru-RU" b="1" dirty="0"/>
              <a:t> </a:t>
            </a:r>
            <a:r>
              <a:rPr lang="ru-RU" b="1" dirty="0" err="1"/>
              <a:t>управління</a:t>
            </a:r>
            <a:r>
              <a:rPr lang="ru-RU" b="1" dirty="0"/>
              <a:t> </a:t>
            </a:r>
            <a:r>
              <a:rPr lang="ru-RU" b="1" dirty="0" err="1"/>
              <a:t>якістю</a:t>
            </a:r>
            <a:r>
              <a:rPr lang="ru-RU" b="1" dirty="0"/>
              <a:t> </a:t>
            </a:r>
            <a:r>
              <a:rPr lang="ru-RU" b="1" dirty="0" err="1"/>
              <a:t>надання</a:t>
            </a:r>
            <a:r>
              <a:rPr lang="ru-RU" b="1" dirty="0"/>
              <a:t> </a:t>
            </a:r>
            <a:r>
              <a:rPr lang="ru-RU" b="1" dirty="0" err="1"/>
              <a:t>освітніх</a:t>
            </a:r>
            <a:r>
              <a:rPr lang="ru-RU" b="1" dirty="0"/>
              <a:t> </a:t>
            </a:r>
            <a:r>
              <a:rPr lang="ru-RU" b="1" dirty="0" err="1"/>
              <a:t>послуг</a:t>
            </a:r>
            <a:endParaRPr lang="ru-RU" b="1" dirty="0"/>
          </a:p>
          <a:p>
            <a:pPr marL="0" indent="0">
              <a:buNone/>
            </a:pPr>
            <a:endParaRPr lang="ru-RU" b="1" dirty="0" smtClean="0"/>
          </a:p>
          <a:p>
            <a:pPr marL="0" indent="0">
              <a:buNone/>
            </a:pPr>
            <a:r>
              <a:rPr lang="ru-RU" dirty="0" smtClean="0"/>
              <a:t>Система </a:t>
            </a:r>
            <a:r>
              <a:rPr lang="ru-RU" dirty="0" err="1"/>
              <a:t>національних</a:t>
            </a:r>
            <a:r>
              <a:rPr lang="ru-RU" dirty="0"/>
              <a:t> </a:t>
            </a:r>
            <a:r>
              <a:rPr lang="ru-RU" dirty="0" err="1"/>
              <a:t>стандартів</a:t>
            </a:r>
            <a:r>
              <a:rPr lang="ru-RU" dirty="0"/>
              <a:t> </a:t>
            </a:r>
            <a:r>
              <a:rPr lang="ru-RU" dirty="0" err="1"/>
              <a:t>якості</a:t>
            </a:r>
            <a:r>
              <a:rPr lang="ru-RU" dirty="0"/>
              <a:t> </a:t>
            </a:r>
            <a:r>
              <a:rPr lang="ru-RU" dirty="0" err="1"/>
              <a:t>надання</a:t>
            </a:r>
            <a:r>
              <a:rPr lang="ru-RU" dirty="0"/>
              <a:t> </a:t>
            </a:r>
            <a:r>
              <a:rPr lang="ru-RU" dirty="0" err="1"/>
              <a:t>послуг</a:t>
            </a:r>
            <a:r>
              <a:rPr lang="ru-RU" dirty="0"/>
              <a:t>. </a:t>
            </a:r>
            <a:endParaRPr lang="ru-RU" dirty="0" smtClean="0"/>
          </a:p>
          <a:p>
            <a:pPr marL="0" indent="0">
              <a:buNone/>
            </a:pPr>
            <a:r>
              <a:rPr lang="ru-RU" dirty="0" err="1" smtClean="0"/>
              <a:t>Вимоги</a:t>
            </a:r>
            <a:r>
              <a:rPr lang="ru-RU" dirty="0" smtClean="0"/>
              <a:t> </a:t>
            </a:r>
            <a:r>
              <a:rPr lang="ru-RU" dirty="0" err="1"/>
              <a:t>державних</a:t>
            </a:r>
            <a:r>
              <a:rPr lang="ru-RU" dirty="0"/>
              <a:t> </a:t>
            </a:r>
            <a:r>
              <a:rPr lang="ru-RU" dirty="0" err="1"/>
              <a:t>стандартів</a:t>
            </a:r>
            <a:r>
              <a:rPr lang="ru-RU" dirty="0"/>
              <a:t> та </a:t>
            </a:r>
            <a:r>
              <a:rPr lang="ru-RU" dirty="0" err="1"/>
              <a:t>міжнародні</a:t>
            </a:r>
            <a:r>
              <a:rPr lang="ru-RU" dirty="0"/>
              <a:t> </a:t>
            </a:r>
            <a:r>
              <a:rPr lang="ru-RU" dirty="0" err="1"/>
              <a:t>рекомендації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надання</a:t>
            </a:r>
            <a:r>
              <a:rPr lang="ru-RU" dirty="0"/>
              <a:t> </a:t>
            </a:r>
            <a:r>
              <a:rPr lang="ru-RU" dirty="0" err="1"/>
              <a:t>освітніх</a:t>
            </a:r>
            <a:r>
              <a:rPr lang="ru-RU" dirty="0"/>
              <a:t> </a:t>
            </a:r>
            <a:r>
              <a:rPr lang="ru-RU" dirty="0" err="1"/>
              <a:t>послуг</a:t>
            </a:r>
            <a:r>
              <a:rPr lang="ru-RU" dirty="0"/>
              <a:t>. </a:t>
            </a:r>
            <a:endParaRPr lang="ru-RU" dirty="0" smtClean="0"/>
          </a:p>
          <a:p>
            <a:pPr marL="0" indent="0">
              <a:buNone/>
            </a:pPr>
            <a:r>
              <a:rPr lang="ru-RU" dirty="0" err="1" smtClean="0"/>
              <a:t>Акредитація</a:t>
            </a:r>
            <a:r>
              <a:rPr lang="ru-RU" dirty="0" smtClean="0"/>
              <a:t> </a:t>
            </a:r>
            <a:r>
              <a:rPr lang="ru-RU" dirty="0" err="1"/>
              <a:t>вищих</a:t>
            </a:r>
            <a:r>
              <a:rPr lang="ru-RU" dirty="0"/>
              <a:t> </a:t>
            </a:r>
            <a:r>
              <a:rPr lang="ru-RU" dirty="0" err="1"/>
              <a:t>навчальних</a:t>
            </a:r>
            <a:r>
              <a:rPr lang="ru-RU" dirty="0"/>
              <a:t> </a:t>
            </a:r>
            <a:r>
              <a:rPr lang="ru-RU" dirty="0" err="1"/>
              <a:t>закладів</a:t>
            </a:r>
            <a:r>
              <a:rPr lang="ru-RU" dirty="0"/>
              <a:t> та </a:t>
            </a:r>
            <a:r>
              <a:rPr lang="ru-RU" dirty="0" err="1"/>
              <a:t>сертифікація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 </a:t>
            </a:r>
            <a:r>
              <a:rPr lang="ru-RU" dirty="0" err="1"/>
              <a:t>управління</a:t>
            </a:r>
            <a:r>
              <a:rPr lang="ru-RU" dirty="0"/>
              <a:t> </a:t>
            </a:r>
            <a:r>
              <a:rPr lang="ru-RU" dirty="0" err="1"/>
              <a:t>якістю</a:t>
            </a:r>
            <a:r>
              <a:rPr lang="ru-RU" dirty="0"/>
              <a:t> </a:t>
            </a:r>
            <a:r>
              <a:rPr lang="ru-RU" dirty="0" err="1"/>
              <a:t>надання</a:t>
            </a:r>
            <a:r>
              <a:rPr lang="ru-RU" dirty="0"/>
              <a:t> </a:t>
            </a:r>
            <a:r>
              <a:rPr lang="ru-RU" dirty="0" err="1"/>
              <a:t>освітніх</a:t>
            </a:r>
            <a:r>
              <a:rPr lang="ru-RU" dirty="0"/>
              <a:t> </a:t>
            </a:r>
            <a:r>
              <a:rPr lang="ru-RU" dirty="0" err="1"/>
              <a:t>послуг</a:t>
            </a:r>
            <a:r>
              <a:rPr lang="ru-RU" dirty="0"/>
              <a:t>. </a:t>
            </a:r>
            <a:endParaRPr lang="ru-RU" dirty="0" smtClean="0"/>
          </a:p>
          <a:p>
            <a:pPr marL="0" indent="0">
              <a:buNone/>
            </a:pPr>
            <a:r>
              <a:rPr lang="ru-RU" dirty="0" err="1" smtClean="0"/>
              <a:t>Нові</a:t>
            </a:r>
            <a:r>
              <a:rPr lang="ru-RU" dirty="0" smtClean="0"/>
              <a:t> </a:t>
            </a:r>
            <a:r>
              <a:rPr lang="ru-RU" dirty="0" err="1"/>
              <a:t>вимоги</a:t>
            </a:r>
            <a:r>
              <a:rPr lang="ru-RU" dirty="0"/>
              <a:t> до </a:t>
            </a:r>
            <a:r>
              <a:rPr lang="ru-RU" dirty="0" err="1"/>
              <a:t>процесу</a:t>
            </a:r>
            <a:r>
              <a:rPr lang="ru-RU" dirty="0"/>
              <a:t> </a:t>
            </a:r>
            <a:r>
              <a:rPr lang="ru-RU" dirty="0" err="1"/>
              <a:t>акредитації</a:t>
            </a:r>
            <a:r>
              <a:rPr lang="ru-RU" dirty="0"/>
              <a:t>.</a:t>
            </a:r>
          </a:p>
          <a:p>
            <a:pPr marL="0" indent="0">
              <a:buNone/>
            </a:pP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8063946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ЩО БУДЕМО ВИВЧАТИ?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41412" y="2249486"/>
            <a:ext cx="9905999" cy="42672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/>
              <a:t>Модернізація </a:t>
            </a:r>
            <a:r>
              <a:rPr lang="ru-RU" b="1" dirty="0" err="1"/>
              <a:t>системи</a:t>
            </a:r>
            <a:r>
              <a:rPr lang="ru-RU" b="1" dirty="0"/>
              <a:t> </a:t>
            </a:r>
            <a:r>
              <a:rPr lang="ru-RU" b="1" dirty="0" err="1"/>
              <a:t>управління</a:t>
            </a:r>
            <a:r>
              <a:rPr lang="ru-RU" b="1" dirty="0"/>
              <a:t> </a:t>
            </a:r>
            <a:r>
              <a:rPr lang="ru-RU" b="1" dirty="0" err="1"/>
              <a:t>якістю</a:t>
            </a:r>
            <a:r>
              <a:rPr lang="ru-RU" b="1" dirty="0"/>
              <a:t> </a:t>
            </a:r>
            <a:r>
              <a:rPr lang="ru-RU" b="1" dirty="0" err="1"/>
              <a:t>надання</a:t>
            </a:r>
            <a:r>
              <a:rPr lang="ru-RU" b="1" dirty="0"/>
              <a:t> </a:t>
            </a:r>
            <a:r>
              <a:rPr lang="ru-RU" b="1" dirty="0" err="1"/>
              <a:t>освітніх</a:t>
            </a:r>
            <a:r>
              <a:rPr lang="ru-RU" b="1" dirty="0"/>
              <a:t> </a:t>
            </a:r>
            <a:r>
              <a:rPr lang="ru-RU" b="1" dirty="0" err="1"/>
              <a:t>послуг</a:t>
            </a:r>
            <a:r>
              <a:rPr lang="ru-RU" b="1" dirty="0"/>
              <a:t> у </a:t>
            </a:r>
            <a:r>
              <a:rPr lang="ru-RU" b="1" dirty="0" err="1"/>
              <a:t>вищому</a:t>
            </a:r>
            <a:r>
              <a:rPr lang="ru-RU" b="1" dirty="0"/>
              <a:t> </a:t>
            </a:r>
            <a:r>
              <a:rPr lang="ru-RU" b="1" dirty="0" err="1"/>
              <a:t>навчальному</a:t>
            </a:r>
            <a:r>
              <a:rPr lang="ru-RU" b="1" dirty="0"/>
              <a:t> </a:t>
            </a:r>
            <a:r>
              <a:rPr lang="ru-RU" b="1" dirty="0" err="1"/>
              <a:t>закладі</a:t>
            </a:r>
            <a:r>
              <a:rPr lang="ru-RU" b="1" dirty="0"/>
              <a:t> </a:t>
            </a:r>
            <a:endParaRPr lang="ru-RU" b="1" dirty="0" smtClean="0"/>
          </a:p>
          <a:p>
            <a:pPr marL="0" indent="0">
              <a:buNone/>
            </a:pPr>
            <a:endParaRPr lang="ru-RU" b="1" dirty="0"/>
          </a:p>
          <a:p>
            <a:pPr marL="0" indent="0">
              <a:buNone/>
            </a:pPr>
            <a:r>
              <a:rPr lang="ru-RU" dirty="0" err="1"/>
              <a:t>Процеси</a:t>
            </a:r>
            <a:r>
              <a:rPr lang="ru-RU" dirty="0"/>
              <a:t> в </a:t>
            </a:r>
            <a:r>
              <a:rPr lang="ru-RU" dirty="0" err="1"/>
              <a:t>системі</a:t>
            </a:r>
            <a:r>
              <a:rPr lang="ru-RU" dirty="0"/>
              <a:t> </a:t>
            </a:r>
            <a:r>
              <a:rPr lang="ru-RU" dirty="0" err="1"/>
              <a:t>надання</a:t>
            </a:r>
            <a:r>
              <a:rPr lang="ru-RU" dirty="0"/>
              <a:t> </a:t>
            </a:r>
            <a:r>
              <a:rPr lang="ru-RU" dirty="0" err="1"/>
              <a:t>освітніх</a:t>
            </a:r>
            <a:r>
              <a:rPr lang="ru-RU" dirty="0"/>
              <a:t> </a:t>
            </a:r>
            <a:r>
              <a:rPr lang="ru-RU" dirty="0" err="1"/>
              <a:t>послуг</a:t>
            </a:r>
            <a:r>
              <a:rPr lang="ru-RU" dirty="0"/>
              <a:t>. </a:t>
            </a:r>
            <a:endParaRPr lang="ru-RU" dirty="0" smtClean="0"/>
          </a:p>
          <a:p>
            <a:pPr marL="0" indent="0">
              <a:buNone/>
            </a:pPr>
            <a:r>
              <a:rPr lang="ru-RU" dirty="0" err="1" smtClean="0"/>
              <a:t>Критерії</a:t>
            </a:r>
            <a:r>
              <a:rPr lang="ru-RU" dirty="0" smtClean="0"/>
              <a:t> </a:t>
            </a:r>
            <a:r>
              <a:rPr lang="ru-RU" dirty="0"/>
              <a:t>і </a:t>
            </a:r>
            <a:r>
              <a:rPr lang="ru-RU" dirty="0" err="1"/>
              <a:t>методи</a:t>
            </a:r>
            <a:r>
              <a:rPr lang="ru-RU" dirty="0"/>
              <a:t> </a:t>
            </a:r>
            <a:r>
              <a:rPr lang="ru-RU" dirty="0" err="1"/>
              <a:t>забезпечення</a:t>
            </a:r>
            <a:r>
              <a:rPr lang="ru-RU" dirty="0"/>
              <a:t> </a:t>
            </a:r>
            <a:r>
              <a:rPr lang="ru-RU" dirty="0" err="1"/>
              <a:t>результативності</a:t>
            </a:r>
            <a:r>
              <a:rPr lang="ru-RU" dirty="0"/>
              <a:t> </a:t>
            </a:r>
            <a:r>
              <a:rPr lang="ru-RU" dirty="0" err="1"/>
              <a:t>процесів</a:t>
            </a:r>
            <a:r>
              <a:rPr lang="ru-RU" dirty="0"/>
              <a:t>.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Структура </a:t>
            </a:r>
            <a:r>
              <a:rPr lang="ru-RU" dirty="0"/>
              <a:t>пакету </a:t>
            </a:r>
            <a:r>
              <a:rPr lang="ru-RU" dirty="0" err="1"/>
              <a:t>документів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 </a:t>
            </a:r>
            <a:r>
              <a:rPr lang="ru-RU" dirty="0" err="1"/>
              <a:t>управління</a:t>
            </a:r>
            <a:r>
              <a:rPr lang="ru-RU" dirty="0"/>
              <a:t> </a:t>
            </a:r>
            <a:r>
              <a:rPr lang="ru-RU" dirty="0" err="1"/>
              <a:t>якістю</a:t>
            </a:r>
            <a:r>
              <a:rPr lang="ru-RU" dirty="0"/>
              <a:t> </a:t>
            </a:r>
            <a:r>
              <a:rPr lang="ru-RU" dirty="0" err="1"/>
              <a:t>надання</a:t>
            </a:r>
            <a:r>
              <a:rPr lang="ru-RU" dirty="0"/>
              <a:t> </a:t>
            </a:r>
            <a:r>
              <a:rPr lang="ru-RU" dirty="0" err="1"/>
              <a:t>навчальних</a:t>
            </a:r>
            <a:r>
              <a:rPr lang="ru-RU" dirty="0"/>
              <a:t> </a:t>
            </a:r>
            <a:r>
              <a:rPr lang="ru-RU" dirty="0" err="1"/>
              <a:t>послуг</a:t>
            </a:r>
            <a:r>
              <a:rPr lang="ru-RU" dirty="0"/>
              <a:t>. </a:t>
            </a:r>
            <a:endParaRPr lang="ru-RU" dirty="0" smtClean="0"/>
          </a:p>
          <a:p>
            <a:pPr marL="0" indent="0">
              <a:buNone/>
            </a:pPr>
            <a:r>
              <a:rPr lang="ru-RU" dirty="0" err="1" smtClean="0"/>
              <a:t>Настанова</a:t>
            </a:r>
            <a:r>
              <a:rPr lang="ru-RU" dirty="0" smtClean="0"/>
              <a:t> </a:t>
            </a:r>
            <a:r>
              <a:rPr lang="ru-RU" dirty="0"/>
              <a:t>з </a:t>
            </a:r>
            <a:r>
              <a:rPr lang="ru-RU" dirty="0" err="1"/>
              <a:t>якості</a:t>
            </a:r>
            <a:r>
              <a:rPr lang="ru-RU" dirty="0"/>
              <a:t> </a:t>
            </a:r>
            <a:r>
              <a:rPr lang="ru-RU" dirty="0" err="1"/>
              <a:t>надання</a:t>
            </a:r>
            <a:r>
              <a:rPr lang="ru-RU" dirty="0"/>
              <a:t> </a:t>
            </a:r>
            <a:r>
              <a:rPr lang="ru-RU" dirty="0" err="1"/>
              <a:t>освітніх</a:t>
            </a:r>
            <a:r>
              <a:rPr lang="ru-RU" dirty="0"/>
              <a:t> </a:t>
            </a:r>
            <a:r>
              <a:rPr lang="ru-RU" dirty="0" err="1"/>
              <a:t>послуг</a:t>
            </a:r>
            <a:r>
              <a:rPr lang="ru-RU" dirty="0"/>
              <a:t>.</a:t>
            </a:r>
          </a:p>
          <a:p>
            <a:pPr marL="0" indent="0">
              <a:buNone/>
            </a:pP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2165092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ЩО БУДЕМО ВИВЧАТИ?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41412" y="2249486"/>
            <a:ext cx="9905999" cy="42672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 err="1"/>
              <a:t>Підтримання</a:t>
            </a:r>
            <a:r>
              <a:rPr lang="ru-RU" b="1" dirty="0"/>
              <a:t> </a:t>
            </a:r>
            <a:r>
              <a:rPr lang="ru-RU" b="1" dirty="0" err="1"/>
              <a:t>системи</a:t>
            </a:r>
            <a:r>
              <a:rPr lang="ru-RU" b="1" dirty="0"/>
              <a:t> </a:t>
            </a:r>
            <a:r>
              <a:rPr lang="ru-RU" b="1" dirty="0" err="1"/>
              <a:t>управління</a:t>
            </a:r>
            <a:r>
              <a:rPr lang="ru-RU" b="1" dirty="0"/>
              <a:t> </a:t>
            </a:r>
            <a:r>
              <a:rPr lang="ru-RU" b="1" dirty="0" err="1"/>
              <a:t>якістю</a:t>
            </a:r>
            <a:r>
              <a:rPr lang="ru-RU" b="1" dirty="0"/>
              <a:t> </a:t>
            </a:r>
            <a:r>
              <a:rPr lang="ru-RU" b="1" dirty="0" err="1"/>
              <a:t>надання</a:t>
            </a:r>
            <a:r>
              <a:rPr lang="ru-RU" b="1" dirty="0"/>
              <a:t> </a:t>
            </a:r>
            <a:r>
              <a:rPr lang="ru-RU" b="1" dirty="0" err="1"/>
              <a:t>навчальних</a:t>
            </a:r>
            <a:r>
              <a:rPr lang="ru-RU" b="1" dirty="0"/>
              <a:t> </a:t>
            </a:r>
            <a:r>
              <a:rPr lang="ru-RU" b="1" dirty="0" err="1"/>
              <a:t>послуг</a:t>
            </a:r>
            <a:r>
              <a:rPr lang="ru-RU" b="1" dirty="0"/>
              <a:t> в </a:t>
            </a:r>
            <a:r>
              <a:rPr lang="ru-RU" b="1" dirty="0" err="1" smtClean="0"/>
              <a:t>Україні</a:t>
            </a:r>
            <a:endParaRPr lang="ru-RU" b="1" dirty="0" smtClean="0"/>
          </a:p>
          <a:p>
            <a:pPr marL="0" indent="0">
              <a:buNone/>
            </a:pPr>
            <a:endParaRPr lang="ru-RU" b="1" dirty="0"/>
          </a:p>
          <a:p>
            <a:pPr marL="0" indent="0">
              <a:buNone/>
            </a:pPr>
            <a:r>
              <a:rPr lang="ru-RU" dirty="0" err="1"/>
              <a:t>Вимоги</a:t>
            </a:r>
            <a:r>
              <a:rPr lang="ru-RU" dirty="0"/>
              <a:t> </a:t>
            </a:r>
            <a:r>
              <a:rPr lang="ru-RU" dirty="0" err="1"/>
              <a:t>державних</a:t>
            </a:r>
            <a:r>
              <a:rPr lang="ru-RU" dirty="0"/>
              <a:t> </a:t>
            </a:r>
            <a:r>
              <a:rPr lang="ru-RU" dirty="0" err="1"/>
              <a:t>стандартів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 та </a:t>
            </a:r>
            <a:r>
              <a:rPr lang="ru-RU" dirty="0" err="1"/>
              <a:t>підтримання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 </a:t>
            </a:r>
            <a:r>
              <a:rPr lang="ru-RU" dirty="0" err="1"/>
              <a:t>управління</a:t>
            </a:r>
            <a:r>
              <a:rPr lang="ru-RU" dirty="0"/>
              <a:t> </a:t>
            </a:r>
            <a:r>
              <a:rPr lang="ru-RU" dirty="0" err="1"/>
              <a:t>якістю</a:t>
            </a:r>
            <a:r>
              <a:rPr lang="ru-RU" dirty="0"/>
              <a:t> </a:t>
            </a:r>
            <a:r>
              <a:rPr lang="ru-RU" dirty="0" err="1"/>
              <a:t>вищої</a:t>
            </a:r>
            <a:r>
              <a:rPr lang="ru-RU" dirty="0"/>
              <a:t> </a:t>
            </a:r>
            <a:r>
              <a:rPr lang="ru-RU" dirty="0" err="1"/>
              <a:t>освіти</a:t>
            </a:r>
            <a:r>
              <a:rPr lang="ru-RU" dirty="0"/>
              <a:t> в </a:t>
            </a:r>
            <a:r>
              <a:rPr lang="ru-RU" dirty="0" err="1"/>
              <a:t>Україні</a:t>
            </a:r>
            <a:r>
              <a:rPr lang="ru-RU" dirty="0"/>
              <a:t>. </a:t>
            </a:r>
            <a:endParaRPr lang="ru-RU" dirty="0" smtClean="0"/>
          </a:p>
          <a:p>
            <a:pPr marL="0" indent="0">
              <a:buNone/>
            </a:pPr>
            <a:r>
              <a:rPr lang="ru-RU" dirty="0" err="1" smtClean="0"/>
              <a:t>Процеси</a:t>
            </a:r>
            <a:r>
              <a:rPr lang="ru-RU" dirty="0" smtClean="0"/>
              <a:t> </a:t>
            </a:r>
            <a:r>
              <a:rPr lang="ru-RU" dirty="0" err="1"/>
              <a:t>розвитку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 </a:t>
            </a:r>
            <a:r>
              <a:rPr lang="ru-RU" dirty="0" err="1"/>
              <a:t>управління</a:t>
            </a:r>
            <a:r>
              <a:rPr lang="ru-RU" dirty="0"/>
              <a:t> </a:t>
            </a:r>
            <a:r>
              <a:rPr lang="ru-RU" dirty="0" err="1"/>
              <a:t>якістю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dirty="0" smtClean="0"/>
              <a:t>Структура </a:t>
            </a:r>
            <a:r>
              <a:rPr lang="ru-RU" dirty="0"/>
              <a:t>пакету </a:t>
            </a:r>
            <a:r>
              <a:rPr lang="ru-RU" dirty="0" err="1"/>
              <a:t>документів</a:t>
            </a:r>
            <a:r>
              <a:rPr lang="ru-RU" dirty="0"/>
              <a:t> з </a:t>
            </a:r>
            <a:r>
              <a:rPr lang="ru-RU" dirty="0" err="1"/>
              <a:t>розвитку</a:t>
            </a:r>
            <a:r>
              <a:rPr lang="ru-RU" dirty="0"/>
              <a:t> і </a:t>
            </a:r>
            <a:r>
              <a:rPr lang="ru-RU" dirty="0" err="1"/>
              <a:t>підтримання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 </a:t>
            </a:r>
            <a:r>
              <a:rPr lang="ru-RU" dirty="0" err="1"/>
              <a:t>управління</a:t>
            </a:r>
            <a:r>
              <a:rPr lang="ru-RU" dirty="0"/>
              <a:t> </a:t>
            </a:r>
            <a:r>
              <a:rPr lang="ru-RU" dirty="0" err="1"/>
              <a:t>якістю</a:t>
            </a:r>
            <a:r>
              <a:rPr lang="ru-RU" dirty="0"/>
              <a:t> в </a:t>
            </a:r>
            <a:r>
              <a:rPr lang="ru-RU" dirty="0" err="1"/>
              <a:t>Україні</a:t>
            </a:r>
            <a:r>
              <a:rPr lang="ru-RU" dirty="0"/>
              <a:t>.</a:t>
            </a:r>
          </a:p>
          <a:p>
            <a:pPr marL="0" indent="0">
              <a:buNone/>
            </a:pP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8976380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06574" y="2614744"/>
            <a:ext cx="9905998" cy="1478570"/>
          </a:xfrm>
        </p:spPr>
        <p:txBody>
          <a:bodyPr/>
          <a:lstStyle/>
          <a:p>
            <a:r>
              <a:rPr lang="uk-UA" dirty="0" smtClean="0"/>
              <a:t>ДЯКУЄМО ЗА УВАГУ!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65963543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Контур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TM04033919[[fn=Контур]]</Template>
  <TotalTime>4</TotalTime>
  <Words>235</Words>
  <Application>Microsoft Office PowerPoint</Application>
  <PresentationFormat>Широкоэкранный</PresentationFormat>
  <Paragraphs>43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Arial</vt:lpstr>
      <vt:lpstr>Trebuchet MS</vt:lpstr>
      <vt:lpstr>Tw Cen MT</vt:lpstr>
      <vt:lpstr>Контур</vt:lpstr>
      <vt:lpstr>ПУБЛІЧНЕ УПРАВЛІННЯ ЯКІСТЮ ВИЩОЇ ОСВІТИ</vt:lpstr>
      <vt:lpstr>ЩО БУДЕМО ВИВЧАТИ?</vt:lpstr>
      <vt:lpstr>ЩО БУДЕМО ВИВЧАТИ?</vt:lpstr>
      <vt:lpstr>ЩО БУДЕМО ВИВЧАТИ?</vt:lpstr>
      <vt:lpstr>ЩО БУДЕМО ВИВЧАТИ?</vt:lpstr>
      <vt:lpstr>ЩО БУДЕМО ВИВЧАТИ?</vt:lpstr>
      <vt:lpstr>ЩО БУДЕМО ВИВЧАТИ?</vt:lpstr>
      <vt:lpstr>ДЯКУЄМО ЗА УВАГУ!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ПУБЛІЧНЕ УПРАВЛІННЯ ЯКІСТЮ ВИЩОЇ ОСВІТИ</dc:title>
  <dc:creator>Анна Мунько</dc:creator>
  <cp:lastModifiedBy>Анна Мунько</cp:lastModifiedBy>
  <cp:revision>1</cp:revision>
  <dcterms:created xsi:type="dcterms:W3CDTF">2020-11-19T20:05:41Z</dcterms:created>
  <dcterms:modified xsi:type="dcterms:W3CDTF">2020-11-19T20:09:48Z</dcterms:modified>
</cp:coreProperties>
</file>