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007" y="2483913"/>
            <a:ext cx="8361229" cy="2098226"/>
          </a:xfrm>
        </p:spPr>
        <p:txBody>
          <a:bodyPr/>
          <a:lstStyle/>
          <a:p>
            <a:r>
              <a:rPr lang="uk-UA" dirty="0" smtClean="0"/>
              <a:t>Управління якістю публічної служби в Україні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851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 smtClean="0"/>
              <a:t>ТЕОРЕТИЧНІ ОСНОВИ УПРАВЛІННЯ ЯКІСТЮ ПУБЛІЧНОЇ СЛУЖБИ</a:t>
            </a:r>
          </a:p>
          <a:p>
            <a:pPr marL="0" indent="0">
              <a:buNone/>
            </a:pPr>
            <a:endParaRPr lang="uk-UA" sz="2400" dirty="0" smtClean="0"/>
          </a:p>
          <a:p>
            <a:r>
              <a:rPr lang="uk-UA" sz="2800" dirty="0" smtClean="0"/>
              <a:t>Теоретичні </a:t>
            </a:r>
            <a:r>
              <a:rPr lang="uk-UA" sz="2800" dirty="0"/>
              <a:t>основи управління якістю державної. </a:t>
            </a:r>
            <a:endParaRPr lang="uk-UA" sz="2800" dirty="0" smtClean="0"/>
          </a:p>
          <a:p>
            <a:r>
              <a:rPr lang="uk-UA" sz="2800" dirty="0" err="1" smtClean="0"/>
              <a:t>Понятійно</a:t>
            </a:r>
            <a:r>
              <a:rPr lang="uk-UA" sz="2800" dirty="0" smtClean="0"/>
              <a:t>-категорійний </a:t>
            </a:r>
            <a:r>
              <a:rPr lang="uk-UA" sz="2800" dirty="0"/>
              <a:t>апарат управління якістю державної служби. </a:t>
            </a:r>
            <a:endParaRPr lang="uk-UA" sz="2800" dirty="0" smtClean="0"/>
          </a:p>
          <a:p>
            <a:r>
              <a:rPr lang="uk-UA" sz="2800" dirty="0" smtClean="0"/>
              <a:t>Аналітичний </a:t>
            </a:r>
            <a:r>
              <a:rPr lang="uk-UA" sz="2800" dirty="0"/>
              <a:t>аналіз стану державної служби України. </a:t>
            </a:r>
            <a:endParaRPr lang="uk-UA" sz="2800" dirty="0" smtClean="0"/>
          </a:p>
          <a:p>
            <a:r>
              <a:rPr lang="uk-UA" sz="2800" dirty="0" smtClean="0"/>
              <a:t>Міжнародний </a:t>
            </a:r>
            <a:r>
              <a:rPr lang="uk-UA" sz="2800" dirty="0"/>
              <a:t>індекс ефективності державної служби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001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71700"/>
            <a:ext cx="9961808" cy="3695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НОРМАТИВНО-ПРАВОВІ ЗАСАДИ УПРАВЛІННЯ ЯКІСТЮ ПУБЛІЧНОЇ СЛУЖБИ</a:t>
            </a:r>
          </a:p>
          <a:p>
            <a:pPr marL="0" indent="0">
              <a:buNone/>
            </a:pPr>
            <a:endParaRPr lang="uk-UA" sz="2400" dirty="0" smtClean="0"/>
          </a:p>
          <a:p>
            <a:r>
              <a:rPr lang="uk-UA" sz="2800" dirty="0"/>
              <a:t>Правове регулювання управління якістю державної служби: міжнародні </a:t>
            </a:r>
            <a:r>
              <a:rPr lang="uk-UA" sz="2800" dirty="0" smtClean="0"/>
              <a:t>стандарти.</a:t>
            </a:r>
          </a:p>
          <a:p>
            <a:r>
              <a:rPr lang="uk-UA" sz="2800" dirty="0" smtClean="0"/>
              <a:t>Сучасні </a:t>
            </a:r>
            <a:r>
              <a:rPr lang="uk-UA" sz="2800" dirty="0"/>
              <a:t>вимоги до управління якістю державної служби України. </a:t>
            </a:r>
            <a:endParaRPr lang="uk-UA" sz="2800" dirty="0" smtClean="0"/>
          </a:p>
          <a:p>
            <a:r>
              <a:rPr lang="en-US" sz="2800" dirty="0" smtClean="0"/>
              <a:t>SWOT </a:t>
            </a:r>
            <a:r>
              <a:rPr lang="en-US" sz="2800" dirty="0"/>
              <a:t>– </a:t>
            </a:r>
            <a:r>
              <a:rPr lang="uk-UA" sz="2800" dirty="0"/>
              <a:t>аналіз державної служби України. </a:t>
            </a:r>
            <a:endParaRPr lang="uk-UA" sz="2800" dirty="0" smtClean="0"/>
          </a:p>
          <a:p>
            <a:r>
              <a:rPr lang="uk-UA" sz="2800" dirty="0" smtClean="0"/>
              <a:t>Управління </a:t>
            </a:r>
            <a:r>
              <a:rPr lang="uk-UA" sz="2800" dirty="0"/>
              <a:t>персоналом державного органу відповідно до принципів управління якістю ДСТУ </a:t>
            </a:r>
            <a:r>
              <a:rPr lang="en-US" sz="2800" dirty="0"/>
              <a:t>ISO 9001:2015.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605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2171700"/>
            <a:ext cx="10258023" cy="3695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МОДЕРНІЗАЦІЯ ДЕРЖАВНОЇ СЛУЖБИ УКРАЇНИ НА СУЧАСНОМУ ЕТАПІ ЇЇ РОЗВИТКУ</a:t>
            </a:r>
          </a:p>
          <a:p>
            <a:pPr marL="0" indent="0">
              <a:buNone/>
            </a:pPr>
            <a:endParaRPr lang="uk-UA" sz="2400" dirty="0" smtClean="0"/>
          </a:p>
          <a:p>
            <a:r>
              <a:rPr lang="uk-UA" sz="2800" dirty="0"/>
              <a:t>Інституційна модернізація та оптимізація системи </a:t>
            </a:r>
            <a:r>
              <a:rPr lang="uk-UA" sz="2800" dirty="0" smtClean="0"/>
              <a:t>центральних органів влади. </a:t>
            </a:r>
          </a:p>
          <a:p>
            <a:r>
              <a:rPr lang="uk-UA" sz="2800" dirty="0" smtClean="0"/>
              <a:t>Мета </a:t>
            </a:r>
            <a:r>
              <a:rPr lang="uk-UA" sz="2800" dirty="0"/>
              <a:t>та завдання модернізації державної служби. </a:t>
            </a:r>
            <a:endParaRPr lang="uk-UA" sz="2800" dirty="0" smtClean="0"/>
          </a:p>
          <a:p>
            <a:r>
              <a:rPr lang="uk-UA" sz="2800" dirty="0" smtClean="0"/>
              <a:t>Розробка </a:t>
            </a:r>
            <a:r>
              <a:rPr lang="uk-UA" sz="2800" dirty="0"/>
              <a:t>стандартів підвищення кваліфікації державних службовців на принципах демократичного врядування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4908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777285"/>
            <a:ext cx="10258023" cy="4507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ЗАБЕЗПЕЧЕННЯ ЯКОСТІ ДЕРЖАВНОЇ СЛУЖБИ ВІДПОВІДНО ДО ЄВРОПЕЙСЬКИХ СТАНДАРТІВ ДЕМОКРАТИЧНОГО ВРЯДУВАННЯ</a:t>
            </a:r>
            <a:endParaRPr lang="uk-UA" sz="2400" dirty="0" smtClean="0"/>
          </a:p>
          <a:p>
            <a:r>
              <a:rPr lang="uk-UA" sz="2800" dirty="0"/>
              <a:t>Розвиток соціального діалогу на державній службі. </a:t>
            </a:r>
            <a:endParaRPr lang="uk-UA" sz="2800" dirty="0" smtClean="0"/>
          </a:p>
          <a:p>
            <a:r>
              <a:rPr lang="uk-UA" sz="2800" dirty="0" smtClean="0"/>
              <a:t>Дотримання </a:t>
            </a:r>
            <a:r>
              <a:rPr lang="uk-UA" sz="2800" dirty="0"/>
              <a:t>європейських стандартів доброчесної державної служби. </a:t>
            </a:r>
            <a:endParaRPr lang="uk-UA" sz="2800" dirty="0" smtClean="0"/>
          </a:p>
          <a:p>
            <a:r>
              <a:rPr lang="uk-UA" sz="2800" dirty="0" smtClean="0"/>
              <a:t>Професійний </a:t>
            </a:r>
            <a:r>
              <a:rPr lang="uk-UA" sz="2800" dirty="0"/>
              <a:t>розвиток державних службовців на основі європейської моделі безперервного навчання. </a:t>
            </a:r>
            <a:endParaRPr lang="uk-UA" sz="2800" dirty="0" smtClean="0"/>
          </a:p>
          <a:p>
            <a:r>
              <a:rPr lang="uk-UA" sz="2800" dirty="0" smtClean="0"/>
              <a:t>Інноваційні </a:t>
            </a:r>
            <a:r>
              <a:rPr lang="uk-UA" sz="2800" dirty="0"/>
              <a:t>технології професійного навчання державних службовців</a:t>
            </a:r>
          </a:p>
        </p:txBody>
      </p:sp>
    </p:spTree>
    <p:extLst>
      <p:ext uri="{BB962C8B-B14F-4D97-AF65-F5344CB8AC3E}">
        <p14:creationId xmlns:p14="http://schemas.microsoft.com/office/powerpoint/2010/main" val="254363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648497"/>
            <a:ext cx="10258023" cy="463639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ВПРОВАДЖЕННЯ СИСТЕМИ ПРОФЕСІЙНИХ СТАНДАРТІВ НА ДЕРЖАВНІЙ СЛУЖБІ ТА ПРОФЕСІЙНИХ КВАЛІФІКАЦІЙ ДЕРЖАВНИХ СЛУЖБОВЦІВ</a:t>
            </a:r>
          </a:p>
          <a:p>
            <a:pPr marL="0" indent="0">
              <a:buNone/>
            </a:pPr>
            <a:endParaRPr lang="ru-RU" sz="2400" b="1" dirty="0" smtClean="0"/>
          </a:p>
          <a:p>
            <a:r>
              <a:rPr lang="uk-UA" sz="2800" dirty="0" smtClean="0"/>
              <a:t>Гармонізація </a:t>
            </a:r>
            <a:r>
              <a:rPr lang="uk-UA" sz="2800" dirty="0"/>
              <a:t>державної служби України з міжнародними стандартами та нормами ЄС. </a:t>
            </a:r>
            <a:endParaRPr lang="uk-UA" sz="2800" dirty="0" smtClean="0"/>
          </a:p>
          <a:p>
            <a:r>
              <a:rPr lang="uk-UA" sz="2800" dirty="0" smtClean="0"/>
              <a:t>Співвіднесення </a:t>
            </a:r>
            <a:r>
              <a:rPr lang="uk-UA" sz="2800" dirty="0"/>
              <a:t>вимог до посад державної служби категорії «А» із Національною рамкою кваліфікацій та Законом України «Про вищу освіту». </a:t>
            </a:r>
            <a:endParaRPr lang="uk-UA" sz="2800" dirty="0" smtClean="0"/>
          </a:p>
          <a:p>
            <a:r>
              <a:rPr lang="uk-UA" sz="2800" dirty="0" smtClean="0"/>
              <a:t>Співвіднесення </a:t>
            </a:r>
            <a:r>
              <a:rPr lang="uk-UA" sz="2800" dirty="0"/>
              <a:t>вимог до посад державної служби категорії «Б» із Національною рамкою кваліфікацій та Законом України «Про вищу освіту</a:t>
            </a:r>
            <a:r>
              <a:rPr lang="uk-UA" sz="2800" dirty="0" smtClean="0"/>
              <a:t>».</a:t>
            </a:r>
          </a:p>
          <a:p>
            <a:r>
              <a:rPr lang="uk-UA" sz="2800" dirty="0" smtClean="0"/>
              <a:t> </a:t>
            </a:r>
            <a:r>
              <a:rPr lang="uk-UA" sz="2800" dirty="0"/>
              <a:t>Оцінювання результатів службової діяльності державних службовців, які займають посади державної служби категорії «В». </a:t>
            </a:r>
            <a:endParaRPr lang="uk-UA" sz="2800" dirty="0" smtClean="0"/>
          </a:p>
          <a:p>
            <a:r>
              <a:rPr lang="uk-UA" sz="2800" dirty="0" smtClean="0"/>
              <a:t>Критерії </a:t>
            </a:r>
            <a:r>
              <a:rPr lang="uk-UA" sz="2800" dirty="0"/>
              <a:t>оцінювання результатів службової діяльності державних службовців, які займають посади державної служби категорії «Б» (керівників структурного підрозділу) </a:t>
            </a:r>
          </a:p>
        </p:txBody>
      </p:sp>
    </p:spTree>
    <p:extLst>
      <p:ext uri="{BB962C8B-B14F-4D97-AF65-F5344CB8AC3E}">
        <p14:creationId xmlns:p14="http://schemas.microsoft.com/office/powerpoint/2010/main" val="214664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2009103"/>
            <a:ext cx="10258023" cy="4275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УДОСКОНАЛЕННЯ УПРАВЛІННЯ ЯКІСТЮ ПУБЛІЧНОЇ СЛУЖБИ В УКРАЇНІ</a:t>
            </a:r>
          </a:p>
          <a:p>
            <a:pPr marL="0" indent="0">
              <a:buNone/>
            </a:pPr>
            <a:endParaRPr lang="ru-RU" sz="2400" b="1" dirty="0" smtClean="0"/>
          </a:p>
          <a:p>
            <a:r>
              <a:rPr lang="ru-RU" sz="2800" dirty="0" err="1"/>
              <a:t>Реалізація</a:t>
            </a:r>
            <a:r>
              <a:rPr lang="ru-RU" sz="2800" dirty="0"/>
              <a:t> </a:t>
            </a:r>
            <a:r>
              <a:rPr lang="ru-RU" sz="2800" dirty="0" err="1"/>
              <a:t>концепції</a:t>
            </a:r>
            <a:r>
              <a:rPr lang="ru-RU" sz="2800" dirty="0"/>
              <a:t> </a:t>
            </a:r>
            <a:r>
              <a:rPr lang="ru-RU" sz="2800" dirty="0" err="1"/>
              <a:t>крос</a:t>
            </a:r>
            <a:r>
              <a:rPr lang="ru-RU" sz="2800" dirty="0"/>
              <a:t>-культурного менеджменту на </a:t>
            </a:r>
            <a:r>
              <a:rPr lang="ru-RU" sz="2800" dirty="0" err="1"/>
              <a:t>державній</a:t>
            </a:r>
            <a:r>
              <a:rPr lang="ru-RU" sz="2800" dirty="0"/>
              <a:t> </a:t>
            </a:r>
            <a:r>
              <a:rPr lang="ru-RU" sz="2800" dirty="0" err="1"/>
              <a:t>службі</a:t>
            </a:r>
            <a:r>
              <a:rPr lang="ru-RU" sz="2800" dirty="0"/>
              <a:t>. </a:t>
            </a:r>
          </a:p>
          <a:p>
            <a:r>
              <a:rPr lang="ru-RU" sz="2800" dirty="0" err="1" smtClean="0"/>
              <a:t>Парадигмально-інтегральна</a:t>
            </a:r>
            <a:r>
              <a:rPr lang="ru-RU" sz="2800" dirty="0" smtClean="0"/>
              <a:t> </a:t>
            </a:r>
            <a:r>
              <a:rPr lang="ru-RU" sz="2800" dirty="0"/>
              <a:t>модель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якістю</a:t>
            </a:r>
            <a:r>
              <a:rPr lang="ru-RU" sz="2800" dirty="0"/>
              <a:t> </a:t>
            </a:r>
            <a:r>
              <a:rPr lang="ru-RU" sz="2800" dirty="0" err="1"/>
              <a:t>державної</a:t>
            </a:r>
            <a:r>
              <a:rPr lang="ru-RU" sz="2800" dirty="0"/>
              <a:t> </a:t>
            </a:r>
            <a:r>
              <a:rPr lang="ru-RU" sz="2800" dirty="0" err="1"/>
              <a:t>служби</a:t>
            </a:r>
            <a:r>
              <a:rPr lang="ru-RU" sz="2800" dirty="0"/>
              <a:t>: </a:t>
            </a:r>
            <a:r>
              <a:rPr lang="ru-RU" sz="2800" dirty="0" err="1"/>
              <a:t>процесний</a:t>
            </a:r>
            <a:r>
              <a:rPr lang="ru-RU" sz="2800" dirty="0"/>
              <a:t> </a:t>
            </a:r>
            <a:r>
              <a:rPr lang="ru-RU" sz="2800" dirty="0" err="1"/>
              <a:t>підхід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/>
              <a:t>та </a:t>
            </a:r>
            <a:r>
              <a:rPr lang="ru-RU" sz="2800" dirty="0" err="1"/>
              <a:t>розвиток</a:t>
            </a:r>
            <a:r>
              <a:rPr lang="ru-RU" sz="2800" dirty="0"/>
              <a:t> </a:t>
            </a:r>
            <a:r>
              <a:rPr lang="ru-RU" sz="2800" dirty="0" err="1"/>
              <a:t>корпоративної</a:t>
            </a:r>
            <a:r>
              <a:rPr lang="ru-RU" sz="2800" dirty="0"/>
              <a:t> </a:t>
            </a:r>
            <a:r>
              <a:rPr lang="ru-RU" sz="2800" dirty="0" err="1"/>
              <a:t>культури</a:t>
            </a:r>
            <a:r>
              <a:rPr lang="ru-RU" sz="2800" dirty="0"/>
              <a:t> </a:t>
            </a:r>
            <a:r>
              <a:rPr lang="ru-RU" sz="2800" dirty="0" err="1"/>
              <a:t>державних</a:t>
            </a:r>
            <a:r>
              <a:rPr lang="ru-RU" sz="2800" dirty="0"/>
              <a:t> </a:t>
            </a:r>
            <a:r>
              <a:rPr lang="ru-RU" sz="2800" dirty="0" err="1"/>
              <a:t>службовців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1138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690" y="2463084"/>
            <a:ext cx="5570113" cy="1485900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80383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15</TotalTime>
  <Words>324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Управління якістю публічної служби в Україні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якістю публічної служби в Україні</dc:title>
  <dc:creator>Анна Мунько</dc:creator>
  <cp:lastModifiedBy>Анна Мунько</cp:lastModifiedBy>
  <cp:revision>2</cp:revision>
  <dcterms:created xsi:type="dcterms:W3CDTF">2020-11-19T19:33:29Z</dcterms:created>
  <dcterms:modified xsi:type="dcterms:W3CDTF">2020-11-19T19:49:16Z</dcterms:modified>
</cp:coreProperties>
</file>