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28604" y="3287332"/>
            <a:ext cx="8915399" cy="2262781"/>
          </a:xfrm>
        </p:spPr>
        <p:txBody>
          <a:bodyPr/>
          <a:lstStyle/>
          <a:p>
            <a:r>
              <a:rPr lang="uk-UA" dirty="0"/>
              <a:t>ЕКОНОМІКА ТА ВРЯДУВАННЯ</a:t>
            </a:r>
          </a:p>
        </p:txBody>
      </p:sp>
    </p:spTree>
    <p:extLst>
      <p:ext uri="{BB962C8B-B14F-4D97-AF65-F5344CB8AC3E}">
        <p14:creationId xmlns:p14="http://schemas.microsoft.com/office/powerpoint/2010/main" val="382282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29555"/>
            <a:ext cx="8915400" cy="5048517"/>
          </a:xfrm>
        </p:spPr>
        <p:txBody>
          <a:bodyPr>
            <a:normAutofit/>
          </a:bodyPr>
          <a:lstStyle/>
          <a:p>
            <a:r>
              <a:rPr lang="uk-UA" b="1" dirty="0"/>
              <a:t>Організація і функціонування економічних систем суспільства як чинники розвитку публічного управління господарськими процесами</a:t>
            </a: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Основні </a:t>
            </a:r>
            <a:r>
              <a:rPr lang="uk-UA" dirty="0"/>
              <a:t>питання організації господарського життя суспільства. Економічні цілі та особливості їх реалізації в сучасній Україні. Ефективність економіки та її фактори; якість, показники, перспективи економічного зростання. Економічні система: сутність, властивості, структура. Технологічна, галузева, секторальна, функціональна структура економічних систем. Економічна конституція. Господарський устрій та його елементарні форми. Фактори виробництва та умови соціально-економічного середовища. Визначеність прав власності як рамкових умов функціонування економічної системи. Типи, форми та види власності. Мотиваційний та контролюючий механізми економічної системи. Механізми координації господарського життя суспільства та їх місце в структурі публічного управління економічним розвитком. Взаємозв’язок публічного управління і адміністрування, державного регулювання економіки та економічної політики.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923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64406"/>
            <a:ext cx="8915400" cy="4700788"/>
          </a:xfrm>
        </p:spPr>
        <p:txBody>
          <a:bodyPr/>
          <a:lstStyle/>
          <a:p>
            <a:r>
              <a:rPr lang="uk-UA" sz="2000" b="1" dirty="0"/>
              <a:t>Порівняльний аналіз і публічне управління розвитком економічних </a:t>
            </a:r>
            <a:r>
              <a:rPr lang="uk-UA" sz="2000" b="1" dirty="0" smtClean="0"/>
              <a:t>систем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/>
              <a:t>Багатокритеріальний характер порівняння економічних систем. Формаційний та цивілізаційний підходи до </a:t>
            </a:r>
            <a:r>
              <a:rPr lang="uk-UA" sz="2000" dirty="0" err="1"/>
              <a:t>типологізації</a:t>
            </a:r>
            <a:r>
              <a:rPr lang="uk-UA" sz="2000" dirty="0"/>
              <a:t> економічних систем. Порівняльні характеристики основних типів економічних систем. Національні моделі економічних систем. Технологічні та інституційні чинники розвитку економічних систем. Держава та її функції з формування сучасних економічних систем. Економічні трансформації як </a:t>
            </a:r>
            <a:r>
              <a:rPr lang="uk-UA" sz="2000" dirty="0" err="1"/>
              <a:t>об‟єкт</a:t>
            </a:r>
            <a:r>
              <a:rPr lang="uk-UA" sz="2000" dirty="0"/>
              <a:t> публічного управління. Використання механізмів нового публічного менеджменту для розвитку сучасних економічних систем.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279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b="1" dirty="0"/>
              <a:t>Мікроекономічний вибір і ефективність конкурентних ринків </a:t>
            </a:r>
            <a:endParaRPr lang="uk-UA" sz="2400" dirty="0"/>
          </a:p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r>
              <a:rPr lang="uk-UA" sz="2400" dirty="0" smtClean="0"/>
              <a:t>Раціональна </a:t>
            </a:r>
            <a:r>
              <a:rPr lang="uk-UA" sz="2400" dirty="0"/>
              <a:t>поведінка і теорія корисності. Рішення споживачів за умов ризику. Теорія фірми в мікроекономічному аналізі. Поведінка фірми на конкурентному ринку. Ринки праці, землі та капіталу. Концепція ефективності і публічна політика на конкурентних ринках</a:t>
            </a:r>
            <a:r>
              <a:rPr lang="ru-RU" sz="2400" dirty="0"/>
              <a:t>. </a:t>
            </a: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892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err="1"/>
              <a:t>Економічні</a:t>
            </a:r>
            <a:r>
              <a:rPr lang="ru-RU" sz="2400" b="1" dirty="0"/>
              <a:t> </a:t>
            </a:r>
            <a:r>
              <a:rPr lang="ru-RU" sz="2400" b="1" dirty="0" err="1"/>
              <a:t>аспекти</a:t>
            </a:r>
            <a:r>
              <a:rPr lang="ru-RU" sz="2400" b="1" dirty="0"/>
              <a:t> </a:t>
            </a:r>
            <a:r>
              <a:rPr lang="ru-RU" sz="2400" b="1" dirty="0" err="1"/>
              <a:t>аналізу</a:t>
            </a:r>
            <a:r>
              <a:rPr lang="ru-RU" sz="2400" b="1" dirty="0"/>
              <a:t> </a:t>
            </a:r>
            <a:r>
              <a:rPr lang="ru-RU" sz="2400" b="1" dirty="0" err="1"/>
              <a:t>публічної</a:t>
            </a:r>
            <a:r>
              <a:rPr lang="ru-RU" sz="2400" b="1" dirty="0"/>
              <a:t> </a:t>
            </a:r>
            <a:r>
              <a:rPr lang="ru-RU" sz="2400" b="1" dirty="0" err="1"/>
              <a:t>політики</a:t>
            </a:r>
            <a:r>
              <a:rPr lang="ru-RU" sz="2400" b="1" dirty="0"/>
              <a:t>. </a:t>
            </a:r>
            <a:r>
              <a:rPr lang="ru-RU" sz="2400" b="1" dirty="0" err="1"/>
              <a:t>Аналіз</a:t>
            </a:r>
            <a:r>
              <a:rPr lang="ru-RU" sz="2400" b="1" dirty="0"/>
              <a:t> </a:t>
            </a:r>
            <a:r>
              <a:rPr lang="ru-RU" sz="2400" b="1" dirty="0" err="1"/>
              <a:t>вигід</a:t>
            </a:r>
            <a:r>
              <a:rPr lang="ru-RU" sz="2400" b="1" dirty="0"/>
              <a:t> і </a:t>
            </a:r>
            <a:r>
              <a:rPr lang="ru-RU" sz="2400" b="1" dirty="0" err="1"/>
              <a:t>витрат</a:t>
            </a:r>
            <a:endParaRPr lang="uk-UA" sz="2400" dirty="0"/>
          </a:p>
          <a:p>
            <a:pPr marL="0" indent="0">
              <a:buNone/>
            </a:pPr>
            <a:r>
              <a:rPr lang="ru-RU" sz="2400" dirty="0"/>
              <a:t> </a:t>
            </a:r>
            <a:endParaRPr lang="uk-UA" sz="2400" dirty="0"/>
          </a:p>
          <a:p>
            <a:pPr marL="0" indent="0">
              <a:buNone/>
            </a:pPr>
            <a:r>
              <a:rPr lang="ru-RU" sz="2400" dirty="0" err="1" smtClean="0"/>
              <a:t>Публічна</a:t>
            </a:r>
            <a:r>
              <a:rPr lang="ru-RU" sz="2400" dirty="0" smtClean="0"/>
              <a:t> </a:t>
            </a:r>
            <a:r>
              <a:rPr lang="ru-RU" sz="2400" dirty="0" err="1"/>
              <a:t>політика</a:t>
            </a:r>
            <a:r>
              <a:rPr lang="ru-RU" sz="2400" dirty="0"/>
              <a:t> як </a:t>
            </a:r>
            <a:r>
              <a:rPr lang="ru-RU" sz="2400" dirty="0" err="1"/>
              <a:t>процес</a:t>
            </a:r>
            <a:r>
              <a:rPr lang="ru-RU" sz="2400" dirty="0"/>
              <a:t>. </a:t>
            </a:r>
            <a:r>
              <a:rPr lang="ru-RU" sz="2400" dirty="0" err="1"/>
              <a:t>Універсальні</a:t>
            </a:r>
            <a:r>
              <a:rPr lang="ru-RU" sz="2400" dirty="0"/>
              <a:t> </a:t>
            </a:r>
            <a:r>
              <a:rPr lang="ru-RU" sz="2400" dirty="0" err="1"/>
              <a:t>критерії</a:t>
            </a:r>
            <a:r>
              <a:rPr lang="ru-RU" sz="2400" dirty="0"/>
              <a:t> </a:t>
            </a:r>
            <a:r>
              <a:rPr lang="ru-RU" sz="2400" dirty="0" err="1"/>
              <a:t>оцінювання</a:t>
            </a:r>
            <a:r>
              <a:rPr lang="ru-RU" sz="2400" dirty="0"/>
              <a:t> </a:t>
            </a:r>
            <a:r>
              <a:rPr lang="ru-RU" sz="2400" dirty="0" err="1"/>
              <a:t>публічної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. </a:t>
            </a:r>
            <a:r>
              <a:rPr lang="ru-RU" sz="2400" dirty="0" err="1"/>
              <a:t>Етапи</a:t>
            </a:r>
            <a:r>
              <a:rPr lang="ru-RU" sz="2400" dirty="0"/>
              <a:t> </a:t>
            </a:r>
            <a:r>
              <a:rPr lang="ru-RU" sz="2400" dirty="0" err="1"/>
              <a:t>аналізу</a:t>
            </a:r>
            <a:r>
              <a:rPr lang="ru-RU" sz="2400" dirty="0"/>
              <a:t> </a:t>
            </a:r>
            <a:r>
              <a:rPr lang="ru-RU" sz="2400" dirty="0" err="1"/>
              <a:t>вигід</a:t>
            </a:r>
            <a:r>
              <a:rPr lang="ru-RU" sz="2400" dirty="0"/>
              <a:t> і </a:t>
            </a:r>
            <a:r>
              <a:rPr lang="ru-RU" sz="2400" dirty="0" err="1"/>
              <a:t>витрат</a:t>
            </a:r>
            <a:r>
              <a:rPr lang="ru-RU" sz="2400" dirty="0"/>
              <a:t>. </a:t>
            </a:r>
            <a:r>
              <a:rPr lang="ru-RU" sz="2400" dirty="0" err="1"/>
              <a:t>Кількісне</a:t>
            </a:r>
            <a:r>
              <a:rPr lang="ru-RU" sz="2400" dirty="0"/>
              <a:t> </a:t>
            </a:r>
            <a:r>
              <a:rPr lang="ru-RU" sz="2400" dirty="0" err="1"/>
              <a:t>оцінювання</a:t>
            </a:r>
            <a:r>
              <a:rPr lang="ru-RU" sz="2400" dirty="0"/>
              <a:t> </a:t>
            </a:r>
            <a:r>
              <a:rPr lang="ru-RU" sz="2400" dirty="0" err="1"/>
              <a:t>вигід</a:t>
            </a:r>
            <a:r>
              <a:rPr lang="ru-RU" sz="2400" dirty="0"/>
              <a:t> і </a:t>
            </a:r>
            <a:r>
              <a:rPr lang="ru-RU" sz="2400" dirty="0" err="1"/>
              <a:t>витрат</a:t>
            </a:r>
            <a:r>
              <a:rPr lang="ru-RU" sz="2400" dirty="0"/>
              <a:t>. </a:t>
            </a:r>
            <a:r>
              <a:rPr lang="ru-RU" sz="2400" dirty="0" err="1"/>
              <a:t>Суспільні</a:t>
            </a:r>
            <a:r>
              <a:rPr lang="ru-RU" sz="2400" dirty="0"/>
              <a:t> </a:t>
            </a:r>
            <a:r>
              <a:rPr lang="ru-RU" sz="2400" dirty="0" err="1"/>
              <a:t>інвестиційні</a:t>
            </a:r>
            <a:r>
              <a:rPr lang="ru-RU" sz="2400" dirty="0"/>
              <a:t> </a:t>
            </a:r>
            <a:r>
              <a:rPr lang="ru-RU" sz="2400" dirty="0" err="1"/>
              <a:t>проекти</a:t>
            </a:r>
            <a:r>
              <a:rPr lang="ru-RU" sz="2400" dirty="0"/>
              <a:t>. </a:t>
            </a:r>
            <a:r>
              <a:rPr lang="ru-RU" sz="2400" dirty="0" err="1"/>
              <a:t>Методи</a:t>
            </a:r>
            <a:r>
              <a:rPr lang="ru-RU" sz="2400" dirty="0"/>
              <a:t> </a:t>
            </a:r>
            <a:r>
              <a:rPr lang="ru-RU" sz="2400" dirty="0" err="1"/>
              <a:t>визначення</a:t>
            </a:r>
            <a:r>
              <a:rPr lang="ru-RU" sz="2400" dirty="0"/>
              <a:t> ставки дисконту.</a:t>
            </a: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2758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err="1"/>
              <a:t>Макроекономічна</a:t>
            </a:r>
            <a:r>
              <a:rPr lang="ru-RU" sz="2400" b="1" dirty="0"/>
              <a:t> </a:t>
            </a:r>
            <a:r>
              <a:rPr lang="ru-RU" sz="2400" b="1" dirty="0" err="1"/>
              <a:t>рівновага</a:t>
            </a:r>
            <a:r>
              <a:rPr lang="ru-RU" sz="2400" b="1" dirty="0"/>
              <a:t> та </a:t>
            </a:r>
            <a:r>
              <a:rPr lang="ru-RU" sz="2400" b="1" dirty="0" err="1"/>
              <a:t>макроекономічна</a:t>
            </a:r>
            <a:r>
              <a:rPr lang="ru-RU" sz="2400" b="1" dirty="0"/>
              <a:t> </a:t>
            </a:r>
            <a:r>
              <a:rPr lang="ru-RU" sz="2400" b="1" dirty="0" err="1" smtClean="0"/>
              <a:t>нестабільність</a:t>
            </a:r>
            <a:endParaRPr lang="uk-UA" sz="2400" dirty="0"/>
          </a:p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r>
              <a:rPr lang="ru-RU" sz="2400" dirty="0" err="1" smtClean="0"/>
              <a:t>Теорії</a:t>
            </a:r>
            <a:r>
              <a:rPr lang="ru-RU" sz="2400" dirty="0" smtClean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. </a:t>
            </a:r>
            <a:r>
              <a:rPr lang="ru-RU" sz="2400" dirty="0" err="1"/>
              <a:t>Вплив</a:t>
            </a:r>
            <a:r>
              <a:rPr lang="ru-RU" sz="2400" dirty="0"/>
              <a:t> </a:t>
            </a:r>
            <a:r>
              <a:rPr lang="ru-RU" sz="2400" dirty="0" err="1"/>
              <a:t>інфляції</a:t>
            </a:r>
            <a:r>
              <a:rPr lang="ru-RU" sz="2400" dirty="0"/>
              <a:t> на </a:t>
            </a:r>
            <a:r>
              <a:rPr lang="ru-RU" sz="2400" dirty="0" err="1"/>
              <a:t>перерозподіл</a:t>
            </a:r>
            <a:r>
              <a:rPr lang="ru-RU" sz="2400" dirty="0"/>
              <a:t> </a:t>
            </a:r>
            <a:r>
              <a:rPr lang="ru-RU" sz="2400" dirty="0" err="1"/>
              <a:t>доходів</a:t>
            </a:r>
            <a:r>
              <a:rPr lang="ru-RU" sz="2400" dirty="0"/>
              <a:t>.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інфляції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 та  </a:t>
            </a:r>
            <a:r>
              <a:rPr lang="ru-RU" sz="2400" dirty="0" err="1"/>
              <a:t>країнах</a:t>
            </a:r>
            <a:r>
              <a:rPr lang="ru-RU" sz="2400" dirty="0"/>
              <a:t>  </a:t>
            </a:r>
            <a:r>
              <a:rPr lang="ru-RU" sz="2400" dirty="0" err="1"/>
              <a:t>Європейського</a:t>
            </a:r>
            <a:r>
              <a:rPr lang="ru-RU" sz="2400" dirty="0"/>
              <a:t>  Союзу.  </a:t>
            </a:r>
            <a:r>
              <a:rPr lang="ru-RU" sz="2400" dirty="0" err="1"/>
              <a:t>Економічні</a:t>
            </a:r>
            <a:r>
              <a:rPr lang="ru-RU" sz="2400" dirty="0"/>
              <a:t> </a:t>
            </a:r>
            <a:r>
              <a:rPr lang="ru-RU" sz="2400" dirty="0" err="1"/>
              <a:t>наслідки</a:t>
            </a:r>
            <a:r>
              <a:rPr lang="ru-RU" sz="2400" dirty="0"/>
              <a:t> </a:t>
            </a:r>
            <a:r>
              <a:rPr lang="ru-RU" sz="2400" dirty="0" err="1"/>
              <a:t>безробіття</a:t>
            </a:r>
            <a:r>
              <a:rPr lang="ru-RU" sz="2400" dirty="0"/>
              <a:t>.  </a:t>
            </a:r>
            <a:r>
              <a:rPr lang="ru-RU" sz="2400" dirty="0" err="1"/>
              <a:t>Європейські</a:t>
            </a:r>
            <a:r>
              <a:rPr lang="ru-RU" sz="2400" dirty="0"/>
              <a:t> та  </a:t>
            </a:r>
            <a:r>
              <a:rPr lang="ru-RU" sz="2400" dirty="0" err="1"/>
              <a:t>світові</a:t>
            </a:r>
            <a:r>
              <a:rPr lang="ru-RU" sz="2400" dirty="0"/>
              <a:t>  </a:t>
            </a:r>
            <a:r>
              <a:rPr lang="ru-RU" sz="2400" dirty="0" err="1"/>
              <a:t>проблеми</a:t>
            </a:r>
            <a:r>
              <a:rPr lang="ru-RU" sz="2400" dirty="0"/>
              <a:t>  </a:t>
            </a:r>
            <a:r>
              <a:rPr lang="ru-RU" sz="2400" dirty="0" err="1"/>
              <a:t>безробіття</a:t>
            </a:r>
            <a:r>
              <a:rPr lang="ru-RU" sz="2400" dirty="0"/>
              <a:t>.  </a:t>
            </a:r>
            <a:r>
              <a:rPr lang="ru-RU" sz="2400" dirty="0" err="1"/>
              <a:t>Теорії</a:t>
            </a:r>
            <a:r>
              <a:rPr lang="ru-RU" sz="2400" dirty="0"/>
              <a:t>  ринку </a:t>
            </a:r>
            <a:r>
              <a:rPr lang="ru-RU" sz="2400" dirty="0" err="1"/>
              <a:t>праці</a:t>
            </a:r>
            <a:r>
              <a:rPr lang="ru-RU" sz="2400" dirty="0"/>
              <a:t>. Причини та </a:t>
            </a:r>
            <a:r>
              <a:rPr lang="ru-RU" sz="2400" dirty="0" err="1"/>
              <a:t>наслідки</a:t>
            </a:r>
            <a:r>
              <a:rPr lang="ru-RU" sz="2400" dirty="0"/>
              <a:t> </a:t>
            </a:r>
            <a:r>
              <a:rPr lang="ru-RU" sz="2400" dirty="0" err="1"/>
              <a:t>нерівності</a:t>
            </a:r>
            <a:r>
              <a:rPr lang="ru-RU" sz="2400" dirty="0"/>
              <a:t> у </a:t>
            </a:r>
            <a:r>
              <a:rPr lang="ru-RU" sz="2400" dirty="0" err="1"/>
              <a:t>суспільстві</a:t>
            </a:r>
            <a:r>
              <a:rPr lang="ru-RU" sz="2400" dirty="0"/>
              <a:t>. </a:t>
            </a:r>
            <a:r>
              <a:rPr lang="ru-RU" sz="2400" dirty="0" err="1"/>
              <a:t>Показники</a:t>
            </a:r>
            <a:r>
              <a:rPr lang="ru-RU" sz="2400" dirty="0"/>
              <a:t> </a:t>
            </a:r>
            <a:r>
              <a:rPr lang="ru-RU" sz="2400" dirty="0" err="1"/>
              <a:t>вимірювання</a:t>
            </a:r>
            <a:r>
              <a:rPr lang="ru-RU" sz="2400" dirty="0"/>
              <a:t> </a:t>
            </a:r>
            <a:r>
              <a:rPr lang="ru-RU" sz="2400" dirty="0" err="1"/>
              <a:t>нерівності</a:t>
            </a:r>
            <a:r>
              <a:rPr lang="ru-RU" sz="2400" dirty="0"/>
              <a:t>. </a:t>
            </a:r>
            <a:r>
              <a:rPr lang="ru-RU" sz="2400" dirty="0" err="1"/>
              <a:t>Аналіз</a:t>
            </a:r>
            <a:r>
              <a:rPr lang="ru-RU" sz="2400" dirty="0"/>
              <a:t> ринку </a:t>
            </a:r>
            <a:r>
              <a:rPr lang="ru-RU" sz="2400" dirty="0" err="1"/>
              <a:t>праці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та </a:t>
            </a:r>
            <a:r>
              <a:rPr lang="ru-RU" sz="2400" dirty="0" err="1"/>
              <a:t>країнах</a:t>
            </a:r>
            <a:r>
              <a:rPr lang="ru-RU" sz="2400" dirty="0"/>
              <a:t> ЄС.</a:t>
            </a: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707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12889"/>
            <a:ext cx="8915400" cy="4610637"/>
          </a:xfrm>
        </p:spPr>
        <p:txBody>
          <a:bodyPr>
            <a:normAutofit fontScale="92500" lnSpcReduction="10000"/>
          </a:bodyPr>
          <a:lstStyle/>
          <a:p>
            <a:r>
              <a:rPr lang="uk-UA" sz="2400" b="1" dirty="0"/>
              <a:t>Теорія публічних фінансів</a:t>
            </a:r>
            <a:endParaRPr lang="uk-UA" sz="2400" dirty="0"/>
          </a:p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r>
              <a:rPr lang="uk-UA" sz="2400" dirty="0" smtClean="0"/>
              <a:t>Фінансова </a:t>
            </a:r>
            <a:r>
              <a:rPr lang="uk-UA" sz="2400" dirty="0"/>
              <a:t>система: основні теоретичні концепції та методи дослідження. Фінансовий механізм: сутність та структура. Структура та нормативно-правові засади публічних фінансів України. Сутність, функції і роль державного бюджету у забезпеченні потреб економічного і соціального розвитку суспільства. Інституційні засади управління державними фінансами України та світовий досвід. Розмежування повноважень між центральними органами влади в системі державних фінансів України. Організація державного фінансового контролю в Україні. Сутність, особливості та форми державного кредиту. Управління державним боргом.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133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893511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434</Words>
  <Application>Microsoft Office PowerPoint</Application>
  <PresentationFormat>Широкоэкранный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ЕКОНОМІКА ТА ВРЯДУВАННЯ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ЕКОНОМІКА ТА ВРЯДУВАННЯ</dc:title>
  <dc:creator>Анна Мунько</dc:creator>
  <cp:lastModifiedBy>Анна Мунько</cp:lastModifiedBy>
  <cp:revision>1</cp:revision>
  <dcterms:created xsi:type="dcterms:W3CDTF">2020-11-19T20:47:06Z</dcterms:created>
  <dcterms:modified xsi:type="dcterms:W3CDTF">2020-11-19T20:50:35Z</dcterms:modified>
</cp:coreProperties>
</file>