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МЕХАНІЗМИ ЗАБЕЗПЕЧЕННЯ СТАЛОГО РОЗВИТКУ ТЕРИТОРІЙ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828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7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b="1" dirty="0"/>
              <a:t>Предмет і методологічні засади управління ресурсами територій</a:t>
            </a:r>
            <a:r>
              <a:rPr lang="uk-UA" sz="2200" b="1" dirty="0" smtClean="0"/>
              <a:t>.</a:t>
            </a:r>
          </a:p>
          <a:p>
            <a:pPr marL="0" indent="0">
              <a:buNone/>
            </a:pPr>
            <a:endParaRPr lang="uk-UA" sz="2200" dirty="0"/>
          </a:p>
          <a:p>
            <a:r>
              <a:rPr lang="uk-UA" sz="2200" dirty="0"/>
              <a:t>Суть та класифікація ресурсів розвитку територій. </a:t>
            </a:r>
            <a:endParaRPr lang="uk-UA" sz="2200" dirty="0" smtClean="0"/>
          </a:p>
          <a:p>
            <a:r>
              <a:rPr lang="uk-UA" sz="2200" dirty="0" smtClean="0"/>
              <a:t>Характеристика </a:t>
            </a:r>
            <a:r>
              <a:rPr lang="uk-UA" sz="2200" dirty="0"/>
              <a:t>земельних, лісових, водних, мінеральних ресурсів. </a:t>
            </a:r>
            <a:endParaRPr lang="uk-UA" sz="2200" dirty="0" smtClean="0"/>
          </a:p>
          <a:p>
            <a:r>
              <a:rPr lang="uk-UA" sz="2200" dirty="0" smtClean="0"/>
              <a:t>Поняття </a:t>
            </a:r>
            <a:r>
              <a:rPr lang="uk-UA" sz="2200" dirty="0"/>
              <a:t>обмеженості ресурсів та їх раціонального використання. </a:t>
            </a:r>
            <a:endParaRPr lang="uk-UA" sz="2200" dirty="0" smtClean="0"/>
          </a:p>
          <a:p>
            <a:r>
              <a:rPr lang="uk-UA" sz="2200" dirty="0" smtClean="0"/>
              <a:t>Кадровий</a:t>
            </a:r>
            <a:r>
              <a:rPr lang="uk-UA" sz="2200" dirty="0"/>
              <a:t>, поселенський, інформаційний, матеріальний потенціал територій. </a:t>
            </a:r>
            <a:endParaRPr lang="uk-UA" sz="2200" dirty="0" smtClean="0"/>
          </a:p>
          <a:p>
            <a:r>
              <a:rPr lang="uk-UA" sz="2200" dirty="0" smtClean="0"/>
              <a:t>Проблеми </a:t>
            </a:r>
            <a:r>
              <a:rPr lang="uk-UA" sz="2200" dirty="0"/>
              <a:t>зайнятості. </a:t>
            </a:r>
            <a:endParaRPr lang="uk-UA" sz="2200" dirty="0" smtClean="0"/>
          </a:p>
          <a:p>
            <a:r>
              <a:rPr lang="uk-UA" sz="2200" dirty="0" smtClean="0"/>
              <a:t>Фінансовий </a:t>
            </a:r>
            <a:r>
              <a:rPr lang="uk-UA" sz="2200" dirty="0"/>
              <a:t>потенціал територій та можливості його диференціації. </a:t>
            </a:r>
            <a:endParaRPr lang="uk-UA" sz="2200" dirty="0" smtClean="0"/>
          </a:p>
          <a:p>
            <a:r>
              <a:rPr lang="uk-UA" sz="2200" dirty="0" smtClean="0"/>
              <a:t>Суть</a:t>
            </a:r>
            <a:r>
              <a:rPr lang="uk-UA" sz="2200" dirty="0"/>
              <a:t>, завдання, інструментарій управління ресурсами територій.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205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03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Сталий </a:t>
            </a:r>
            <a:r>
              <a:rPr lang="uk-UA" b="1" dirty="0"/>
              <a:t>розвиток у контексті суспільно-економічних проблем. </a:t>
            </a:r>
            <a:endParaRPr lang="uk-UA" b="1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Сутнісні детермінанти сталого розвитку. </a:t>
            </a:r>
            <a:endParaRPr lang="uk-UA" dirty="0" smtClean="0"/>
          </a:p>
          <a:p>
            <a:r>
              <a:rPr lang="uk-UA" dirty="0" smtClean="0"/>
              <a:t>Сталий </a:t>
            </a:r>
            <a:r>
              <a:rPr lang="uk-UA" dirty="0"/>
              <a:t>та збалансований розвиток. </a:t>
            </a:r>
            <a:endParaRPr lang="uk-UA" dirty="0" smtClean="0"/>
          </a:p>
          <a:p>
            <a:r>
              <a:rPr lang="uk-UA" dirty="0" smtClean="0"/>
              <a:t>Діагностика </a:t>
            </a:r>
            <a:r>
              <a:rPr lang="uk-UA" dirty="0" err="1"/>
              <a:t>дисбалансів</a:t>
            </a:r>
            <a:r>
              <a:rPr lang="uk-UA" dirty="0"/>
              <a:t> розвитку економічної системи на </a:t>
            </a:r>
            <a:r>
              <a:rPr lang="uk-UA" dirty="0" err="1"/>
              <a:t>мезорівні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Наукові </a:t>
            </a:r>
            <a:r>
              <a:rPr lang="uk-UA" dirty="0"/>
              <a:t>концепції сталого та збалансованого розвитку. </a:t>
            </a:r>
            <a:endParaRPr lang="uk-UA" dirty="0" smtClean="0"/>
          </a:p>
          <a:p>
            <a:r>
              <a:rPr lang="uk-UA" dirty="0" smtClean="0"/>
              <a:t>Чинники </a:t>
            </a:r>
            <a:r>
              <a:rPr lang="uk-UA" dirty="0"/>
              <a:t>та індикатори сталого розвитку. </a:t>
            </a:r>
            <a:endParaRPr lang="uk-UA" dirty="0" smtClean="0"/>
          </a:p>
          <a:p>
            <a:r>
              <a:rPr lang="uk-UA" dirty="0" smtClean="0"/>
              <a:t>Методологічні </a:t>
            </a:r>
            <a:r>
              <a:rPr lang="uk-UA" dirty="0"/>
              <a:t>підходи до оцінювання сталого розвитку. </a:t>
            </a:r>
            <a:endParaRPr lang="uk-UA" dirty="0" smtClean="0"/>
          </a:p>
          <a:p>
            <a:r>
              <a:rPr lang="uk-UA" dirty="0" smtClean="0"/>
              <a:t>Національна </a:t>
            </a:r>
            <a:r>
              <a:rPr lang="uk-UA" dirty="0"/>
              <a:t>парадигма сталого розвитку. </a:t>
            </a:r>
            <a:endParaRPr lang="uk-UA" dirty="0" smtClean="0"/>
          </a:p>
          <a:p>
            <a:r>
              <a:rPr lang="uk-UA" dirty="0" smtClean="0"/>
              <a:t>Глобальні </a:t>
            </a:r>
            <a:r>
              <a:rPr lang="uk-UA" dirty="0"/>
              <a:t>рейтинги України за індикаторами сталого розвитку.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099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099256"/>
            <a:ext cx="11486312" cy="47587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Екологічні </a:t>
            </a:r>
            <a:r>
              <a:rPr lang="uk-UA" b="1" dirty="0"/>
              <a:t>детермінанти сталого розвитку територій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Сталий розвиток та міжнародна екологічна політика. </a:t>
            </a:r>
            <a:endParaRPr lang="uk-UA" dirty="0" smtClean="0"/>
          </a:p>
          <a:p>
            <a:r>
              <a:rPr lang="uk-UA" dirty="0" smtClean="0"/>
              <a:t>Сталий </a:t>
            </a:r>
            <a:r>
              <a:rPr lang="uk-UA" dirty="0"/>
              <a:t>розвиток природно-ресурсного потенціалу. Раціональне використання природних ресурсів. </a:t>
            </a:r>
            <a:endParaRPr lang="uk-UA" dirty="0" smtClean="0"/>
          </a:p>
          <a:p>
            <a:r>
              <a:rPr lang="uk-UA" dirty="0" smtClean="0"/>
              <a:t>Інституційні </a:t>
            </a:r>
            <a:r>
              <a:rPr lang="uk-UA" dirty="0"/>
              <a:t>детермінанти забезпечення екологічного вектору сталого розвитку територій. </a:t>
            </a:r>
            <a:endParaRPr lang="uk-UA" dirty="0" smtClean="0"/>
          </a:p>
          <a:p>
            <a:r>
              <a:rPr lang="uk-UA" dirty="0" smtClean="0"/>
              <a:t>Вирішення </a:t>
            </a:r>
            <a:r>
              <a:rPr lang="uk-UA" dirty="0"/>
              <a:t>проблем раціонального землекористування. </a:t>
            </a:r>
            <a:endParaRPr lang="uk-UA" dirty="0" smtClean="0"/>
          </a:p>
          <a:p>
            <a:r>
              <a:rPr lang="uk-UA" dirty="0" smtClean="0"/>
              <a:t>Формування </a:t>
            </a:r>
            <a:r>
              <a:rPr lang="uk-UA" dirty="0"/>
              <a:t>інтегрованої системи </a:t>
            </a:r>
            <a:r>
              <a:rPr lang="uk-UA" dirty="0" err="1"/>
              <a:t>водогосподарювання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Баланс </a:t>
            </a:r>
            <a:r>
              <a:rPr lang="uk-UA" dirty="0"/>
              <a:t>державних та корпоративних інтересів у господарському водокористуванні. </a:t>
            </a:r>
            <a:endParaRPr lang="uk-UA" dirty="0" smtClean="0"/>
          </a:p>
          <a:p>
            <a:r>
              <a:rPr lang="uk-UA" dirty="0" smtClean="0"/>
              <a:t>Управління </a:t>
            </a:r>
            <a:r>
              <a:rPr lang="uk-UA" dirty="0"/>
              <a:t>лісами на засадах сталого розвитку.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/>
              <a:t>мінерально-сировинного сектору у забезпеченні сталого розвитку. </a:t>
            </a:r>
            <a:endParaRPr lang="uk-UA" dirty="0" smtClean="0"/>
          </a:p>
          <a:p>
            <a:r>
              <a:rPr lang="uk-UA" dirty="0" smtClean="0"/>
              <a:t>Міжнародна </a:t>
            </a:r>
            <a:r>
              <a:rPr lang="uk-UA" dirty="0"/>
              <a:t>та національна екологічна політика і сталий розвиток територій. </a:t>
            </a:r>
            <a:endParaRPr lang="uk-UA" dirty="0" smtClean="0"/>
          </a:p>
          <a:p>
            <a:r>
              <a:rPr lang="uk-UA" dirty="0" smtClean="0"/>
              <a:t>Природно-техногенна </a:t>
            </a:r>
            <a:r>
              <a:rPr lang="uk-UA" dirty="0"/>
              <a:t>та екологічна безпека сталого розвитку. </a:t>
            </a:r>
            <a:endParaRPr lang="uk-UA" dirty="0" smtClean="0"/>
          </a:p>
          <a:p>
            <a:r>
              <a:rPr lang="uk-UA" dirty="0" smtClean="0"/>
              <a:t>Формування </a:t>
            </a:r>
            <a:r>
              <a:rPr lang="uk-UA" dirty="0"/>
              <a:t>стратегічного потенціалу сталого розвитку у сфері поводження з відходами. Сучасні підходи до утилізації сміття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646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047742"/>
            <a:ext cx="11029615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Соціальний </a:t>
            </a:r>
            <a:r>
              <a:rPr lang="uk-UA" b="1" dirty="0"/>
              <a:t>вектор сталого розвитку територій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Стратегічні орієнтири соціальної складової сталого розвитку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Інституційні </a:t>
            </a:r>
            <a:r>
              <a:rPr lang="uk-UA" dirty="0"/>
              <a:t>детермінанти забезпечення соціального вектору сталого розвитку територій. </a:t>
            </a:r>
            <a:endParaRPr lang="uk-UA" dirty="0" smtClean="0"/>
          </a:p>
          <a:p>
            <a:r>
              <a:rPr lang="uk-UA" dirty="0" smtClean="0"/>
              <a:t>Освіта </a:t>
            </a:r>
            <a:r>
              <a:rPr lang="uk-UA" dirty="0"/>
              <a:t>і формування глобального освітнього простору в моделі сталого </a:t>
            </a:r>
            <a:r>
              <a:rPr lang="uk-UA" dirty="0" smtClean="0"/>
              <a:t>розвитку.</a:t>
            </a:r>
          </a:p>
          <a:p>
            <a:r>
              <a:rPr lang="uk-UA" dirty="0" smtClean="0"/>
              <a:t>Інклюзивний </a:t>
            </a:r>
            <a:r>
              <a:rPr lang="uk-UA" dirty="0"/>
              <a:t>розвиток та інклюзивна освіта. </a:t>
            </a:r>
            <a:endParaRPr lang="uk-UA" dirty="0" smtClean="0"/>
          </a:p>
          <a:p>
            <a:r>
              <a:rPr lang="uk-UA" dirty="0" smtClean="0"/>
              <a:t>Збереження </a:t>
            </a:r>
            <a:r>
              <a:rPr lang="uk-UA" dirty="0"/>
              <a:t>стабільності існуючих суспільних систем, недопущення руйнівних соціальних конфліктів, шляхом справедливого розподілу благ між людьми. </a:t>
            </a:r>
            <a:endParaRPr lang="uk-UA" dirty="0" smtClean="0"/>
          </a:p>
          <a:p>
            <a:r>
              <a:rPr lang="uk-UA" dirty="0" smtClean="0"/>
              <a:t>Становлення </a:t>
            </a:r>
            <a:r>
              <a:rPr lang="uk-UA" dirty="0"/>
              <a:t>динамічної концепції освіти в інтересах сталого розвитку.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/>
              <a:t>туризму і рекреації у забезпеченні сталого розвитку територій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740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93194"/>
            <a:ext cx="11029615" cy="4803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Економічні </a:t>
            </a:r>
            <a:r>
              <a:rPr lang="uk-UA" b="1" dirty="0"/>
              <a:t>умови збалансованого розвитку територій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Оцінювання конкурентоспроможності та економічної безпеки територій. </a:t>
            </a:r>
            <a:endParaRPr lang="uk-UA" dirty="0" smtClean="0"/>
          </a:p>
          <a:p>
            <a:r>
              <a:rPr lang="uk-UA" dirty="0" smtClean="0"/>
              <a:t>Стратегічні </a:t>
            </a:r>
            <a:r>
              <a:rPr lang="uk-UA" dirty="0"/>
              <a:t>засади інвестиційного забезпечення сталого розвитку. </a:t>
            </a:r>
            <a:endParaRPr lang="uk-UA" dirty="0" smtClean="0"/>
          </a:p>
          <a:p>
            <a:r>
              <a:rPr lang="uk-UA" dirty="0" smtClean="0"/>
              <a:t>Оцінювання </a:t>
            </a:r>
            <a:r>
              <a:rPr lang="uk-UA" dirty="0"/>
              <a:t>економічних індикаторів сталого розвитку. </a:t>
            </a:r>
            <a:endParaRPr lang="uk-UA" dirty="0" smtClean="0"/>
          </a:p>
          <a:p>
            <a:r>
              <a:rPr lang="uk-UA" dirty="0" smtClean="0"/>
              <a:t>Цілісність </a:t>
            </a:r>
            <a:r>
              <a:rPr lang="uk-UA" dirty="0"/>
              <a:t>і сталий розвиток територій. </a:t>
            </a:r>
            <a:endParaRPr lang="uk-UA" dirty="0" smtClean="0"/>
          </a:p>
          <a:p>
            <a:r>
              <a:rPr lang="uk-UA" dirty="0" smtClean="0"/>
              <a:t>Нарощування </a:t>
            </a:r>
            <a:r>
              <a:rPr lang="uk-UA" dirty="0"/>
              <a:t>економічних детермінант сталого розвитку в контексті революції 4.0 та розбудови п’ятого та шостого технологічних укладів. </a:t>
            </a:r>
            <a:endParaRPr lang="uk-UA" dirty="0" smtClean="0"/>
          </a:p>
          <a:p>
            <a:r>
              <a:rPr lang="uk-UA" dirty="0" smtClean="0"/>
              <a:t>Створення </a:t>
            </a:r>
            <a:r>
              <a:rPr lang="uk-UA" dirty="0"/>
              <a:t>промислових інноваційних центрів та регіональних кластерів. </a:t>
            </a:r>
            <a:endParaRPr lang="uk-UA" dirty="0" smtClean="0"/>
          </a:p>
          <a:p>
            <a:r>
              <a:rPr lang="uk-UA" dirty="0" smtClean="0"/>
              <a:t>Смарт-спеціалізація </a:t>
            </a:r>
            <a:r>
              <a:rPr lang="uk-UA" dirty="0"/>
              <a:t>територій як домінанта їх конкурентного розвитку.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26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54558"/>
            <a:ext cx="11029615" cy="5003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Гарантування безпеки сталого розвитку територій. </a:t>
            </a:r>
            <a:endParaRPr lang="uk-UA" dirty="0"/>
          </a:p>
          <a:p>
            <a:r>
              <a:rPr lang="uk-UA" dirty="0"/>
              <a:t>Формування якісно нового етапу суспільного розвитку, обумовленого ступенем задоволення потреб населення. </a:t>
            </a:r>
            <a:endParaRPr lang="uk-UA" dirty="0" smtClean="0"/>
          </a:p>
          <a:p>
            <a:r>
              <a:rPr lang="uk-UA" dirty="0" smtClean="0"/>
              <a:t>Перехід </a:t>
            </a:r>
            <a:r>
              <a:rPr lang="uk-UA" dirty="0"/>
              <a:t>України до формування новітньої національної політики досягнення збалансованості між соціально-економічним прогресом та потребами збереження довкілля. </a:t>
            </a:r>
            <a:endParaRPr lang="uk-UA" dirty="0" smtClean="0"/>
          </a:p>
          <a:p>
            <a:r>
              <a:rPr lang="uk-UA" dirty="0" smtClean="0"/>
              <a:t>Упровадження </a:t>
            </a:r>
            <a:r>
              <a:rPr lang="uk-UA" dirty="0"/>
              <a:t>принципів сталого розвитку, зміни структури споживання, збереження, невиснажливого використання і відтворення природних ресурсів, екологічної безпеки в регіональну політику. </a:t>
            </a:r>
            <a:endParaRPr lang="uk-UA" dirty="0" smtClean="0"/>
          </a:p>
          <a:p>
            <a:r>
              <a:rPr lang="uk-UA" dirty="0" smtClean="0"/>
              <a:t>Формування </a:t>
            </a:r>
            <a:r>
              <a:rPr lang="uk-UA" dirty="0"/>
              <a:t>національної стратегії сталого розвитку у сфері гарантування економічної, соціальної, екологічної безпеки. </a:t>
            </a:r>
            <a:endParaRPr lang="uk-UA" dirty="0" smtClean="0"/>
          </a:p>
          <a:p>
            <a:r>
              <a:rPr lang="uk-UA" dirty="0" smtClean="0"/>
              <a:t>Раціоналізація </a:t>
            </a:r>
            <a:r>
              <a:rPr lang="uk-UA" dirty="0"/>
              <a:t>природокористування. Стимулювання оптимального </a:t>
            </a:r>
            <a:r>
              <a:rPr lang="uk-UA" dirty="0" smtClean="0"/>
              <a:t>природокористування. </a:t>
            </a:r>
          </a:p>
          <a:p>
            <a:r>
              <a:rPr lang="uk-UA" dirty="0" smtClean="0"/>
              <a:t>Підвищення </a:t>
            </a:r>
            <a:r>
              <a:rPr lang="uk-UA" dirty="0" err="1"/>
              <a:t>ресурсоефективності</a:t>
            </a:r>
            <a:r>
              <a:rPr lang="uk-UA" dirty="0"/>
              <a:t> за рахунок вторинного </a:t>
            </a:r>
            <a:r>
              <a:rPr lang="uk-UA" dirty="0" err="1"/>
              <a:t>ресурсокористування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Формування </a:t>
            </a:r>
            <a:r>
              <a:rPr lang="uk-UA" dirty="0"/>
              <a:t>стратегії попередження утворення та розширення рециркуляції відходів.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630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2450" y="689277"/>
            <a:ext cx="7618357" cy="1013800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790173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5</TotalTime>
  <Words>493</Words>
  <Application>Microsoft Office PowerPoint</Application>
  <PresentationFormat>Широкоэкранный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Gill Sans MT</vt:lpstr>
      <vt:lpstr>Wingdings 2</vt:lpstr>
      <vt:lpstr>Дивиденд</vt:lpstr>
      <vt:lpstr>МЕХАНІЗМИ ЗАБЕЗПЕЧЕННЯ СТАЛОГО РОЗВИТКУ ТЕРИТОРІЙ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МЕХАНІЗМИ ЗАБЕЗПЕЧЕННЯ СТАЛОГО РОЗВИТКУ ТЕРИТОРІЙ</dc:title>
  <dc:creator>Анна Мунько</dc:creator>
  <cp:lastModifiedBy>Анна Мунько</cp:lastModifiedBy>
  <cp:revision>1</cp:revision>
  <dcterms:created xsi:type="dcterms:W3CDTF">2020-11-19T20:40:47Z</dcterms:created>
  <dcterms:modified xsi:type="dcterms:W3CDTF">2020-11-19T20:46:13Z</dcterms:modified>
</cp:coreProperties>
</file>