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УПРАВЛІННЯ ПРОЄКТАМИ</a:t>
            </a:r>
          </a:p>
        </p:txBody>
      </p:sp>
    </p:spTree>
    <p:extLst>
      <p:ext uri="{BB962C8B-B14F-4D97-AF65-F5344CB8AC3E}">
        <p14:creationId xmlns:p14="http://schemas.microsoft.com/office/powerpoint/2010/main" val="267868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626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ТЕОРЕТИКО-МЕТОДОЛОГІЧНІ ОСНОВИ УПРАВЛІННЯ ПРОЄКТАМИ</a:t>
            </a:r>
          </a:p>
          <a:p>
            <a:r>
              <a:rPr lang="uk-UA" dirty="0" err="1" smtClean="0"/>
              <a:t>Проєктний</a:t>
            </a:r>
            <a:r>
              <a:rPr lang="uk-UA" dirty="0" smtClean="0"/>
              <a:t> </a:t>
            </a:r>
            <a:r>
              <a:rPr lang="uk-UA" dirty="0"/>
              <a:t>підхід. </a:t>
            </a:r>
            <a:endParaRPr lang="uk-UA" dirty="0" smtClean="0"/>
          </a:p>
          <a:p>
            <a:r>
              <a:rPr lang="uk-UA" dirty="0" smtClean="0"/>
              <a:t>Базові </a:t>
            </a:r>
            <a:r>
              <a:rPr lang="uk-UA" dirty="0"/>
              <a:t>поняття з управління </a:t>
            </a:r>
            <a:r>
              <a:rPr lang="uk-UA" dirty="0" err="1"/>
              <a:t>проєктами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Проєкти</a:t>
            </a:r>
            <a:r>
              <a:rPr lang="uk-UA" dirty="0"/>
              <a:t>, програми, портфелі. </a:t>
            </a:r>
            <a:endParaRPr lang="uk-UA" dirty="0" smtClean="0"/>
          </a:p>
          <a:p>
            <a:r>
              <a:rPr lang="uk-UA" dirty="0" smtClean="0"/>
              <a:t>Специфічні </a:t>
            </a:r>
            <a:r>
              <a:rPr lang="uk-UA" dirty="0"/>
              <a:t>характеристики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err="1" smtClean="0"/>
              <a:t>Проєктна</a:t>
            </a:r>
            <a:r>
              <a:rPr lang="uk-UA" dirty="0" smtClean="0"/>
              <a:t> </a:t>
            </a:r>
            <a:r>
              <a:rPr lang="uk-UA" dirty="0"/>
              <a:t>діяльність. </a:t>
            </a:r>
            <a:endParaRPr lang="uk-UA" dirty="0" smtClean="0"/>
          </a:p>
          <a:p>
            <a:r>
              <a:rPr lang="uk-UA" dirty="0" smtClean="0"/>
              <a:t>Державні </a:t>
            </a:r>
            <a:r>
              <a:rPr lang="uk-UA" dirty="0"/>
              <a:t>інвестиційні </a:t>
            </a:r>
            <a:r>
              <a:rPr lang="uk-UA" dirty="0" err="1"/>
              <a:t>проєкти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Проєкти </a:t>
            </a:r>
            <a:r>
              <a:rPr lang="uk-UA" dirty="0"/>
              <a:t>соціально-економічного розвитку територій. </a:t>
            </a:r>
            <a:endParaRPr lang="uk-UA" dirty="0" smtClean="0"/>
          </a:p>
          <a:p>
            <a:r>
              <a:rPr lang="uk-UA" dirty="0" smtClean="0"/>
              <a:t>Цикл </a:t>
            </a:r>
            <a:r>
              <a:rPr lang="uk-UA" dirty="0" err="1"/>
              <a:t>проєкту</a:t>
            </a:r>
            <a:r>
              <a:rPr lang="uk-UA" dirty="0"/>
              <a:t>. Проблема – Альтернативи – Мета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Проєкти </a:t>
            </a:r>
            <a:r>
              <a:rPr lang="uk-UA" dirty="0"/>
              <a:t>і стратегії.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560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62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ЗАІНТЕРЕСОВАНІ СТОРОНИ ПРОЄКТУ</a:t>
            </a:r>
          </a:p>
          <a:p>
            <a:r>
              <a:rPr lang="uk-UA" dirty="0" smtClean="0"/>
              <a:t>Ідентифікація </a:t>
            </a:r>
            <a:r>
              <a:rPr lang="uk-UA" dirty="0" err="1"/>
              <a:t>стейкхолдерів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Аналіз </a:t>
            </a:r>
            <a:r>
              <a:rPr lang="uk-UA" dirty="0" err="1"/>
              <a:t>стейкхолдерів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Здійснення </a:t>
            </a:r>
            <a:r>
              <a:rPr lang="uk-UA" dirty="0"/>
              <a:t>аналізу </a:t>
            </a:r>
            <a:r>
              <a:rPr lang="uk-UA" dirty="0" smtClean="0"/>
              <a:t>та </a:t>
            </a:r>
            <a:r>
              <a:rPr lang="uk-UA" dirty="0"/>
              <a:t>розробки стратегії взаємодії із заінтересованими сторонами. </a:t>
            </a:r>
            <a:endParaRPr lang="uk-UA" dirty="0" smtClean="0"/>
          </a:p>
          <a:p>
            <a:r>
              <a:rPr lang="uk-UA" dirty="0" smtClean="0"/>
              <a:t>Групи </a:t>
            </a:r>
            <a:r>
              <a:rPr lang="uk-UA" dirty="0"/>
              <a:t>важливості та впливу заінтересованих сторін. </a:t>
            </a:r>
            <a:endParaRPr lang="uk-UA" dirty="0" smtClean="0"/>
          </a:p>
          <a:p>
            <a:r>
              <a:rPr lang="uk-UA" dirty="0" smtClean="0"/>
              <a:t>Поглиблення </a:t>
            </a:r>
            <a:r>
              <a:rPr lang="uk-UA" dirty="0"/>
              <a:t>аналізу </a:t>
            </a:r>
            <a:r>
              <a:rPr lang="uk-UA" dirty="0" smtClean="0"/>
              <a:t>ключових </a:t>
            </a:r>
            <a:r>
              <a:rPr lang="uk-UA" dirty="0"/>
              <a:t>заінтересованих сторін з метою запобігання конфліктам. </a:t>
            </a:r>
            <a:endParaRPr lang="uk-UA" dirty="0" smtClean="0"/>
          </a:p>
          <a:p>
            <a:r>
              <a:rPr lang="uk-UA" dirty="0" smtClean="0"/>
              <a:t>Матриця </a:t>
            </a:r>
            <a:r>
              <a:rPr lang="uk-UA" dirty="0"/>
              <a:t>заінтересованих сторін. </a:t>
            </a:r>
            <a:endParaRPr lang="uk-UA" dirty="0" smtClean="0"/>
          </a:p>
          <a:p>
            <a:r>
              <a:rPr lang="uk-UA" dirty="0" smtClean="0"/>
              <a:t>Презентація </a:t>
            </a:r>
            <a:r>
              <a:rPr lang="uk-UA" dirty="0" err="1"/>
              <a:t>проєкту</a:t>
            </a:r>
            <a:r>
              <a:rPr lang="uk-UA" dirty="0"/>
              <a:t> заінтересованим сторонам.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33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62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ВИМОГИ ДО ПРОЄКТУ</a:t>
            </a:r>
          </a:p>
          <a:p>
            <a:pPr marL="0" indent="0">
              <a:buNone/>
            </a:pP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Групи </a:t>
            </a:r>
            <a:r>
              <a:rPr lang="uk-UA" dirty="0"/>
              <a:t>вимог до </a:t>
            </a:r>
            <a:r>
              <a:rPr lang="uk-UA" dirty="0" err="1"/>
              <a:t>проєкту</a:t>
            </a:r>
            <a:r>
              <a:rPr lang="uk-UA" dirty="0"/>
              <a:t>: вимоги основних споживачів, функціональні вимоги, нефункціональні вимоги, похідні вимоги. </a:t>
            </a:r>
            <a:endParaRPr lang="uk-UA" dirty="0" smtClean="0"/>
          </a:p>
          <a:p>
            <a:r>
              <a:rPr lang="uk-UA" dirty="0" smtClean="0"/>
              <a:t>Дерево </a:t>
            </a:r>
            <a:r>
              <a:rPr lang="uk-UA" dirty="0"/>
              <a:t>вимог. </a:t>
            </a:r>
            <a:endParaRPr lang="uk-UA" dirty="0" smtClean="0"/>
          </a:p>
          <a:p>
            <a:r>
              <a:rPr lang="uk-UA" dirty="0" smtClean="0"/>
              <a:t>Продукт </a:t>
            </a:r>
            <a:r>
              <a:rPr lang="uk-UA" dirty="0"/>
              <a:t>– Результат – Наслідки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Обмеження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err="1" smtClean="0"/>
              <a:t>Проєктне</a:t>
            </a:r>
            <a:r>
              <a:rPr lang="uk-UA" dirty="0" smtClean="0"/>
              <a:t> </a:t>
            </a:r>
            <a:r>
              <a:rPr lang="uk-UA" dirty="0"/>
              <a:t>рішення на основі інновації. </a:t>
            </a:r>
          </a:p>
        </p:txBody>
      </p:sp>
    </p:spTree>
    <p:extLst>
      <p:ext uri="{BB962C8B-B14F-4D97-AF65-F5344CB8AC3E}">
        <p14:creationId xmlns:p14="http://schemas.microsoft.com/office/powerpoint/2010/main" val="256047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133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ПЛАНУВАННЯ ПРОЄКТУ</a:t>
            </a:r>
          </a:p>
          <a:p>
            <a:pPr marL="0" indent="0">
              <a:buNone/>
            </a:pP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/>
              <a:t>Структуризація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Дерево </a:t>
            </a:r>
            <a:r>
              <a:rPr lang="uk-UA" dirty="0"/>
              <a:t>цілей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Дерево </a:t>
            </a:r>
            <a:r>
              <a:rPr lang="uk-UA" dirty="0"/>
              <a:t>продукту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Структуризація </a:t>
            </a:r>
            <a:r>
              <a:rPr lang="uk-UA" dirty="0" err="1"/>
              <a:t>проєкту</a:t>
            </a:r>
            <a:r>
              <a:rPr lang="uk-UA" dirty="0"/>
              <a:t> місцевого розвитку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Основні види діяльності за </a:t>
            </a:r>
            <a:r>
              <a:rPr lang="uk-UA" dirty="0" err="1"/>
              <a:t>проєктом</a:t>
            </a:r>
            <a:r>
              <a:rPr lang="uk-UA" dirty="0"/>
              <a:t> (пакети робіт). </a:t>
            </a:r>
            <a:endParaRPr lang="uk-UA" dirty="0" smtClean="0"/>
          </a:p>
          <a:p>
            <a:r>
              <a:rPr lang="uk-UA" dirty="0" smtClean="0"/>
              <a:t>Часове </a:t>
            </a:r>
            <a:r>
              <a:rPr lang="uk-UA" dirty="0"/>
              <a:t>та ресурсне планування </a:t>
            </a:r>
            <a:r>
              <a:rPr lang="uk-UA" dirty="0" err="1"/>
              <a:t>проєкту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Інструменти </a:t>
            </a:r>
            <a:r>
              <a:rPr lang="uk-UA" dirty="0"/>
              <a:t>планування </a:t>
            </a:r>
            <a:r>
              <a:rPr lang="uk-UA" dirty="0" err="1"/>
              <a:t>проєкту</a:t>
            </a:r>
            <a:r>
              <a:rPr lang="uk-UA" dirty="0"/>
              <a:t> в часі. </a:t>
            </a:r>
            <a:endParaRPr lang="uk-UA" dirty="0" smtClean="0"/>
          </a:p>
          <a:p>
            <a:r>
              <a:rPr lang="uk-UA" dirty="0" smtClean="0"/>
              <a:t>Витрати </a:t>
            </a:r>
            <a:r>
              <a:rPr lang="uk-UA" dirty="0"/>
              <a:t>та бюджет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err="1" smtClean="0"/>
              <a:t>Проєктні</a:t>
            </a:r>
            <a:r>
              <a:rPr lang="uk-UA" dirty="0" smtClean="0"/>
              <a:t> </a:t>
            </a:r>
            <a:r>
              <a:rPr lang="uk-UA" dirty="0"/>
              <a:t>ризики. </a:t>
            </a:r>
            <a:endParaRPr lang="uk-UA" dirty="0" smtClean="0"/>
          </a:p>
          <a:p>
            <a:r>
              <a:rPr lang="uk-UA" dirty="0" smtClean="0"/>
              <a:t>Сталість </a:t>
            </a:r>
            <a:r>
              <a:rPr lang="uk-UA" dirty="0" err="1"/>
              <a:t>проєкту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84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13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 ФАНДРАЙЗИНГУ</a:t>
            </a:r>
          </a:p>
          <a:p>
            <a:r>
              <a:rPr lang="uk-UA" dirty="0"/>
              <a:t>Джерела фінансування </a:t>
            </a:r>
            <a:r>
              <a:rPr lang="uk-UA" dirty="0" err="1"/>
              <a:t>проєктів</a:t>
            </a:r>
            <a:r>
              <a:rPr lang="uk-UA" dirty="0"/>
              <a:t> розвитку територій. </a:t>
            </a:r>
            <a:endParaRPr lang="uk-UA" dirty="0" smtClean="0"/>
          </a:p>
          <a:p>
            <a:r>
              <a:rPr lang="uk-UA" dirty="0" smtClean="0"/>
              <a:t>Проєкти </a:t>
            </a:r>
            <a:r>
              <a:rPr lang="uk-UA" dirty="0"/>
              <a:t>та ресурси. </a:t>
            </a:r>
            <a:endParaRPr lang="uk-UA" dirty="0" smtClean="0"/>
          </a:p>
          <a:p>
            <a:r>
              <a:rPr lang="uk-UA" dirty="0" err="1" smtClean="0"/>
              <a:t>Фандрайзинг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Організації-донори</a:t>
            </a:r>
            <a:r>
              <a:rPr lang="uk-UA" dirty="0"/>
              <a:t>, спонсори, </a:t>
            </a:r>
            <a:r>
              <a:rPr lang="uk-UA" dirty="0" err="1"/>
              <a:t>грантодавці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Гранти</a:t>
            </a:r>
            <a:r>
              <a:rPr lang="uk-UA" dirty="0"/>
              <a:t>. Грантове інвестування. </a:t>
            </a:r>
            <a:endParaRPr lang="uk-UA" dirty="0" smtClean="0"/>
          </a:p>
          <a:p>
            <a:r>
              <a:rPr lang="uk-UA" dirty="0" smtClean="0"/>
              <a:t>Аплікаційна </a:t>
            </a:r>
            <a:r>
              <a:rPr lang="uk-UA" dirty="0"/>
              <a:t>форма. </a:t>
            </a:r>
            <a:endParaRPr lang="uk-UA" dirty="0" smtClean="0"/>
          </a:p>
          <a:p>
            <a:r>
              <a:rPr lang="uk-UA" dirty="0" smtClean="0"/>
              <a:t>Стратегія </a:t>
            </a:r>
            <a:r>
              <a:rPr lang="uk-UA" dirty="0"/>
              <a:t>й тактика спілкування з фондами-«донорами». </a:t>
            </a:r>
          </a:p>
        </p:txBody>
      </p:sp>
    </p:spTree>
    <p:extLst>
      <p:ext uri="{BB962C8B-B14F-4D97-AF65-F5344CB8AC3E}">
        <p14:creationId xmlns:p14="http://schemas.microsoft.com/office/powerpoint/2010/main" val="136962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13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МОНІТОРИНГ І ОЦІНЮВАННЯ ПРОЄКТУ</a:t>
            </a:r>
          </a:p>
          <a:p>
            <a:pPr marL="0" indent="0">
              <a:buNone/>
            </a:pP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Процес </a:t>
            </a:r>
            <a:r>
              <a:rPr lang="uk-UA" dirty="0"/>
              <a:t>управління </a:t>
            </a:r>
            <a:r>
              <a:rPr lang="uk-UA" dirty="0" err="1"/>
              <a:t>проєктами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Поняття </a:t>
            </a:r>
            <a:r>
              <a:rPr lang="uk-UA" dirty="0"/>
              <a:t>моніторингу ходу реалізації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Критичні </a:t>
            </a:r>
            <a:r>
              <a:rPr lang="uk-UA" dirty="0"/>
              <a:t>фактори успішності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Дотримання </a:t>
            </a:r>
            <a:r>
              <a:rPr lang="uk-UA" dirty="0"/>
              <a:t>бюджету. </a:t>
            </a:r>
            <a:endParaRPr lang="uk-UA" dirty="0" smtClean="0"/>
          </a:p>
          <a:p>
            <a:r>
              <a:rPr lang="uk-UA" dirty="0" smtClean="0"/>
              <a:t>Показник </a:t>
            </a:r>
            <a:r>
              <a:rPr lang="uk-UA" dirty="0"/>
              <a:t>якості продукту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Показник </a:t>
            </a:r>
            <a:r>
              <a:rPr lang="uk-UA" dirty="0"/>
              <a:t>дотримання часових меж виконання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Професійний </a:t>
            </a:r>
            <a:r>
              <a:rPr lang="uk-UA" dirty="0"/>
              <a:t>моніторинг </a:t>
            </a:r>
            <a:r>
              <a:rPr lang="uk-UA" dirty="0" err="1"/>
              <a:t>проєкту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Громадський </a:t>
            </a:r>
            <a:r>
              <a:rPr lang="uk-UA" dirty="0"/>
              <a:t>моніторинг виконання стратегій та </a:t>
            </a:r>
            <a:r>
              <a:rPr lang="uk-UA" dirty="0" err="1"/>
              <a:t>проєктів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217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9259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6</TotalTime>
  <Words>297</Words>
  <Application>Microsoft Office PowerPoint</Application>
  <PresentationFormat>Широкоэкранный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Цитаты</vt:lpstr>
      <vt:lpstr>УПРАВЛІННЯ ПРОЄКТАМИ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ПРОЄКТАМИ</dc:title>
  <dc:creator>Анна Мунько</dc:creator>
  <cp:lastModifiedBy>Анна Мунько</cp:lastModifiedBy>
  <cp:revision>1</cp:revision>
  <dcterms:created xsi:type="dcterms:W3CDTF">2020-11-19T19:49:32Z</dcterms:created>
  <dcterms:modified xsi:type="dcterms:W3CDTF">2020-11-19T19:55:50Z</dcterms:modified>
</cp:coreProperties>
</file>