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0084" y="2254166"/>
            <a:ext cx="9448800" cy="1825096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ПЛАНУВАННЯ ТА ПРОГНОЗУВАННЯ РОЗВИТКУ ТЕРИТОРІЙ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302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Сутність, об’єкт і функції планування та прогнозування розвитку територій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Сутність планування та прогнозування розвитку територій. </a:t>
            </a:r>
            <a:endParaRPr lang="uk-UA" dirty="0" smtClean="0"/>
          </a:p>
          <a:p>
            <a:r>
              <a:rPr lang="uk-UA" dirty="0" smtClean="0"/>
              <a:t>Предмет </a:t>
            </a:r>
            <a:r>
              <a:rPr lang="uk-UA" dirty="0"/>
              <a:t>планування та прогнозування розвитку територій. </a:t>
            </a:r>
            <a:endParaRPr lang="uk-UA" dirty="0" smtClean="0"/>
          </a:p>
          <a:p>
            <a:r>
              <a:rPr lang="uk-UA" dirty="0" smtClean="0"/>
              <a:t>Функції </a:t>
            </a:r>
            <a:r>
              <a:rPr lang="uk-UA" dirty="0"/>
              <a:t>планування розвитку територій. </a:t>
            </a:r>
            <a:endParaRPr lang="uk-UA" dirty="0" smtClean="0"/>
          </a:p>
          <a:p>
            <a:r>
              <a:rPr lang="uk-UA" dirty="0" smtClean="0"/>
              <a:t>Функції </a:t>
            </a:r>
            <a:r>
              <a:rPr lang="uk-UA" dirty="0"/>
              <a:t>прогнозування розвитку територій. </a:t>
            </a:r>
            <a:endParaRPr lang="uk-UA" dirty="0" smtClean="0"/>
          </a:p>
          <a:p>
            <a:r>
              <a:rPr lang="uk-UA" dirty="0" smtClean="0"/>
              <a:t>Основи </a:t>
            </a:r>
            <a:r>
              <a:rPr lang="uk-UA" dirty="0"/>
              <a:t>теорії планування розвитку територій. </a:t>
            </a:r>
            <a:endParaRPr lang="uk-UA" dirty="0" smtClean="0"/>
          </a:p>
          <a:p>
            <a:r>
              <a:rPr lang="uk-UA" dirty="0" smtClean="0"/>
              <a:t>Наукові </a:t>
            </a:r>
            <a:r>
              <a:rPr lang="uk-UA" dirty="0"/>
              <a:t>основи розробки концепції планування розвитку територій.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721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</a:t>
            </a:r>
            <a:r>
              <a:rPr lang="uk-UA" dirty="0"/>
              <a:t>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31831"/>
            <a:ext cx="10820400" cy="4675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Організаційно-правові засади планування та прогнозування розвитку </a:t>
            </a:r>
            <a:r>
              <a:rPr lang="uk-UA" b="1" dirty="0" smtClean="0"/>
              <a:t>територій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Нормативно-правове забезпечення розроблення документів планування та прогнозування розвитку територій. </a:t>
            </a:r>
            <a:endParaRPr lang="uk-UA" dirty="0" smtClean="0"/>
          </a:p>
          <a:p>
            <a:r>
              <a:rPr lang="uk-UA" dirty="0" smtClean="0"/>
              <a:t>Основні </a:t>
            </a:r>
            <a:r>
              <a:rPr lang="uk-UA" dirty="0"/>
              <a:t>види управлінської діяльності в процесах планування та планування розвитку територій. </a:t>
            </a:r>
            <a:endParaRPr lang="uk-UA" dirty="0" smtClean="0"/>
          </a:p>
          <a:p>
            <a:r>
              <a:rPr lang="uk-UA" dirty="0" smtClean="0"/>
              <a:t>Місцеві </a:t>
            </a:r>
            <a:r>
              <a:rPr lang="uk-UA" dirty="0"/>
              <a:t>державні адміністрації у плануванні розвитку територій. </a:t>
            </a:r>
            <a:endParaRPr lang="uk-UA" dirty="0" smtClean="0"/>
          </a:p>
          <a:p>
            <a:r>
              <a:rPr lang="uk-UA" dirty="0" smtClean="0"/>
              <a:t>Органи </a:t>
            </a:r>
            <a:r>
              <a:rPr lang="uk-UA" dirty="0"/>
              <a:t>місцевого самоврядування у плануванні розвитку територій. </a:t>
            </a:r>
            <a:endParaRPr lang="uk-UA" dirty="0" smtClean="0"/>
          </a:p>
          <a:p>
            <a:r>
              <a:rPr lang="uk-UA" dirty="0" smtClean="0"/>
              <a:t>Планування </a:t>
            </a:r>
            <a:r>
              <a:rPr lang="uk-UA" dirty="0"/>
              <a:t>сталого розвитку територій. </a:t>
            </a:r>
            <a:endParaRPr lang="uk-UA" dirty="0" smtClean="0"/>
          </a:p>
          <a:p>
            <a:r>
              <a:rPr lang="uk-UA" dirty="0" smtClean="0"/>
              <a:t>Організація </a:t>
            </a:r>
            <a:r>
              <a:rPr lang="uk-UA" dirty="0"/>
              <a:t>інформаційного забезпечення планування та прогнозування.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852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107551"/>
            <a:ext cx="8610600" cy="1293028"/>
          </a:xfrm>
        </p:spPr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35618"/>
            <a:ext cx="10820400" cy="5022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Стратегічне планування розвитку </a:t>
            </a:r>
            <a:r>
              <a:rPr lang="uk-UA" b="1" dirty="0" smtClean="0"/>
              <a:t>територій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Особливості стратегічного планування розвитку територій на національному рівні в Україні. </a:t>
            </a:r>
          </a:p>
          <a:p>
            <a:r>
              <a:rPr lang="uk-UA" dirty="0" smtClean="0"/>
              <a:t>Цільове орієнтування стратегії планування розвитку територій і визначення пріоритетів. </a:t>
            </a:r>
          </a:p>
          <a:p>
            <a:r>
              <a:rPr lang="uk-UA" dirty="0" smtClean="0"/>
              <a:t>Сутність та еволюція підходів до стратегічного планування розвитку територій. </a:t>
            </a:r>
          </a:p>
          <a:p>
            <a:r>
              <a:rPr lang="uk-UA" dirty="0" smtClean="0"/>
              <a:t>Етапи стратегічного планування розвитку територій. </a:t>
            </a:r>
          </a:p>
          <a:p>
            <a:r>
              <a:rPr lang="uk-UA" dirty="0" smtClean="0"/>
              <a:t>Функції, технологія та організаційне забезпечення процесу стратегічного планування розвитку територій. </a:t>
            </a:r>
          </a:p>
          <a:p>
            <a:r>
              <a:rPr lang="uk-UA" dirty="0" smtClean="0"/>
              <a:t>Система стратегічного планування розвитку територій та її складові. </a:t>
            </a:r>
          </a:p>
          <a:p>
            <a:r>
              <a:rPr lang="uk-UA" dirty="0" smtClean="0"/>
              <a:t>Моделі системи стратегічного планування розвитку територій. </a:t>
            </a:r>
          </a:p>
          <a:p>
            <a:r>
              <a:rPr lang="uk-UA" dirty="0" smtClean="0"/>
              <a:t>Документи стратегічного планування.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931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493917"/>
            <a:ext cx="8610600" cy="1293028"/>
          </a:xfrm>
        </p:spPr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44710"/>
            <a:ext cx="10820400" cy="4675031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Планування та прогнозування соціально-економічного розвитку </a:t>
            </a:r>
            <a:r>
              <a:rPr lang="uk-UA" b="1" dirty="0" smtClean="0"/>
              <a:t>територій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Планування організаційної структури управління соціально-економічним розвитком і комунікаційного забезпечення територій. </a:t>
            </a:r>
            <a:endParaRPr lang="uk-UA" dirty="0" smtClean="0"/>
          </a:p>
          <a:p>
            <a:r>
              <a:rPr lang="uk-UA" dirty="0" smtClean="0"/>
              <a:t>Планування </a:t>
            </a:r>
            <a:r>
              <a:rPr lang="uk-UA" dirty="0"/>
              <a:t>управління трудовими ресурсами регіону. </a:t>
            </a:r>
            <a:endParaRPr lang="uk-UA" dirty="0" smtClean="0"/>
          </a:p>
          <a:p>
            <a:r>
              <a:rPr lang="uk-UA" dirty="0" smtClean="0"/>
              <a:t>Планування </a:t>
            </a:r>
            <a:r>
              <a:rPr lang="uk-UA" dirty="0"/>
              <a:t>інвестиційної діяльності території. </a:t>
            </a:r>
            <a:endParaRPr lang="uk-UA" dirty="0" smtClean="0"/>
          </a:p>
          <a:p>
            <a:r>
              <a:rPr lang="uk-UA" dirty="0" smtClean="0"/>
              <a:t>Планування </a:t>
            </a:r>
            <a:r>
              <a:rPr lang="uk-UA" dirty="0"/>
              <a:t>забудови територій. </a:t>
            </a:r>
            <a:endParaRPr lang="uk-UA" dirty="0" smtClean="0"/>
          </a:p>
          <a:p>
            <a:r>
              <a:rPr lang="uk-UA" dirty="0" smtClean="0"/>
              <a:t>Методи </a:t>
            </a:r>
            <a:r>
              <a:rPr lang="uk-UA" dirty="0"/>
              <a:t>прогнозування показників соціально-економічного розвитку територій.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403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523703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Планування та прогнозування місцевих </a:t>
            </a:r>
            <a:r>
              <a:rPr lang="uk-UA" b="1" dirty="0" smtClean="0"/>
              <a:t>бюджетів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Ресурсний підхід до планування та прогнозування місцевих бюджетів. </a:t>
            </a:r>
            <a:endParaRPr lang="uk-UA" dirty="0" smtClean="0"/>
          </a:p>
          <a:p>
            <a:r>
              <a:rPr lang="uk-UA" dirty="0" smtClean="0"/>
              <a:t>Середньострокове </a:t>
            </a:r>
            <a:r>
              <a:rPr lang="uk-UA" dirty="0"/>
              <a:t>та довгострокове планування та прогнозування місцевих бюджетів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Методи </a:t>
            </a:r>
            <a:r>
              <a:rPr lang="uk-UA" dirty="0"/>
              <a:t>та моделі планування та прогнозування місцевих бюджетів. метод </a:t>
            </a:r>
            <a:r>
              <a:rPr lang="uk-UA" dirty="0" err="1"/>
              <a:t>економетричного</a:t>
            </a:r>
            <a:r>
              <a:rPr lang="uk-UA" dirty="0"/>
              <a:t> прогнозування. </a:t>
            </a:r>
            <a:endParaRPr lang="uk-UA" dirty="0" smtClean="0"/>
          </a:p>
          <a:p>
            <a:r>
              <a:rPr lang="uk-UA" dirty="0" smtClean="0"/>
              <a:t>Програмно-цільовий </a:t>
            </a:r>
            <a:r>
              <a:rPr lang="uk-UA" dirty="0"/>
              <a:t>метод бюджетування. </a:t>
            </a:r>
            <a:endParaRPr lang="uk-UA" dirty="0" smtClean="0"/>
          </a:p>
          <a:p>
            <a:r>
              <a:rPr lang="uk-UA" dirty="0" smtClean="0"/>
              <a:t>Формування </a:t>
            </a:r>
            <a:r>
              <a:rPr lang="uk-UA" dirty="0"/>
              <a:t>інформаційно-аналітичної бази. </a:t>
            </a:r>
            <a:endParaRPr lang="uk-UA" dirty="0" smtClean="0"/>
          </a:p>
          <a:p>
            <a:r>
              <a:rPr lang="uk-UA" dirty="0" smtClean="0"/>
              <a:t>Стратегічне </a:t>
            </a:r>
            <a:r>
              <a:rPr lang="uk-UA" dirty="0"/>
              <a:t>управління ресурсним забезпеченням місцевих бюджетів.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8393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2618931"/>
            <a:ext cx="8610600" cy="1293028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7804065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4</TotalTime>
  <Words>298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След самолета</vt:lpstr>
      <vt:lpstr>ПЛАНУВАННЯ ТА ПРОГНОЗУВАННЯ РОЗВИТКУ ТЕРИТОРІЙ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ТА ПРОГНОЗУВАННЯ РОЗВИТКУ ТЕРИТОРІЙ</dc:title>
  <dc:creator>Анна Мунько</dc:creator>
  <cp:lastModifiedBy>Анна Мунько</cp:lastModifiedBy>
  <cp:revision>1</cp:revision>
  <dcterms:created xsi:type="dcterms:W3CDTF">2020-11-19T20:58:12Z</dcterms:created>
  <dcterms:modified xsi:type="dcterms:W3CDTF">2020-11-19T21:02:31Z</dcterms:modified>
</cp:coreProperties>
</file>