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8741" y="1472485"/>
            <a:ext cx="8676222" cy="3200400"/>
          </a:xfrm>
        </p:spPr>
        <p:txBody>
          <a:bodyPr/>
          <a:lstStyle/>
          <a:p>
            <a:r>
              <a:rPr lang="ru-RU" dirty="0"/>
              <a:t>ПУБЛІЧНЕ УПРАВЛІННЯ ОХОРОНОЮ ЗДОРОВ’Я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УКРАЇНІ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303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382" y="0"/>
            <a:ext cx="9905998" cy="1905000"/>
          </a:xfrm>
        </p:spPr>
        <p:txBody>
          <a:bodyPr/>
          <a:lstStyle/>
          <a:p>
            <a:r>
              <a:rPr lang="uk-UA" dirty="0" smtClean="0"/>
              <a:t>ЩО БУДЕМО ВИВЧАТИ?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03797"/>
            <a:ext cx="9905998" cy="4387404"/>
          </a:xfrm>
        </p:spPr>
        <p:txBody>
          <a:bodyPr>
            <a:normAutofit/>
          </a:bodyPr>
          <a:lstStyle/>
          <a:p>
            <a:r>
              <a:rPr lang="uk-UA" b="1" dirty="0">
                <a:effectLst/>
              </a:rPr>
              <a:t>Тема 1. </a:t>
            </a:r>
            <a:r>
              <a:rPr lang="uk-UA" dirty="0">
                <a:effectLst/>
              </a:rPr>
              <a:t> </a:t>
            </a:r>
            <a:r>
              <a:rPr lang="ru-RU" b="1" dirty="0" err="1">
                <a:effectLst/>
              </a:rPr>
              <a:t>Історичні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аспекти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управління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охороною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здоров’я</a:t>
            </a:r>
            <a:endParaRPr lang="ru-RU" b="1" dirty="0" smtClean="0">
              <a:effectLst/>
            </a:endParaRPr>
          </a:p>
          <a:p>
            <a:pPr marL="0" indent="0">
              <a:buNone/>
            </a:pPr>
            <a:endParaRPr lang="uk-UA" dirty="0">
              <a:effectLst/>
            </a:endParaRPr>
          </a:p>
          <a:p>
            <a:pPr marL="0" indent="0">
              <a:buNone/>
            </a:pP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медичною</a:t>
            </a:r>
            <a:r>
              <a:rPr lang="ru-RU" dirty="0">
                <a:effectLst/>
              </a:rPr>
              <a:t> практикою у </a:t>
            </a:r>
            <a:r>
              <a:rPr lang="ru-RU" dirty="0" err="1">
                <a:effectLst/>
              </a:rPr>
              <a:t>Стародавньому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світі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Месопотамія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Стародавня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Індія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Стародавній</a:t>
            </a:r>
            <a:r>
              <a:rPr lang="ru-RU" dirty="0">
                <a:effectLst/>
              </a:rPr>
              <a:t> Китай; </a:t>
            </a:r>
            <a:r>
              <a:rPr lang="ru-RU" dirty="0" err="1">
                <a:effectLst/>
              </a:rPr>
              <a:t>Персія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Стародавня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Греція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Принципи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медичної</a:t>
            </a:r>
            <a:r>
              <a:rPr lang="ru-RU" dirty="0">
                <a:effectLst/>
              </a:rPr>
              <a:t> практики, </a:t>
            </a:r>
            <a:r>
              <a:rPr lang="ru-RU" dirty="0" err="1">
                <a:effectLst/>
              </a:rPr>
              <a:t>запроваджені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Гіппократом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Основні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положення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етики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Гіппократа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Внесок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лікарів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політичних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діячів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розвиток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справи</a:t>
            </a:r>
            <a:r>
              <a:rPr lang="ru-RU" dirty="0">
                <a:effectLst/>
              </a:rPr>
              <a:t>: Ю. </a:t>
            </a:r>
            <a:r>
              <a:rPr lang="ru-RU" dirty="0" err="1">
                <a:effectLst/>
              </a:rPr>
              <a:t>Дрогобич</a:t>
            </a:r>
            <a:r>
              <a:rPr lang="ru-RU" dirty="0">
                <a:effectLst/>
              </a:rPr>
              <a:t> (1450–1494 </a:t>
            </a:r>
            <a:r>
              <a:rPr lang="ru-RU" dirty="0" err="1">
                <a:effectLst/>
              </a:rPr>
              <a:t>рр</a:t>
            </a:r>
            <a:r>
              <a:rPr lang="ru-RU" dirty="0">
                <a:effectLst/>
              </a:rPr>
              <a:t>.); митрополит Петро Могила (1596–1647). Система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Українській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народній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республіці</a:t>
            </a:r>
            <a:r>
              <a:rPr lang="ru-RU" dirty="0">
                <a:effectLst/>
              </a:rPr>
              <a:t> (1917–1921 </a:t>
            </a:r>
            <a:r>
              <a:rPr lang="ru-RU" dirty="0" err="1">
                <a:effectLst/>
              </a:rPr>
              <a:t>рр</a:t>
            </a:r>
            <a:r>
              <a:rPr lang="ru-RU" dirty="0">
                <a:effectLst/>
              </a:rPr>
              <a:t>). </a:t>
            </a:r>
            <a:r>
              <a:rPr lang="ru-RU" dirty="0" err="1">
                <a:effectLst/>
              </a:rPr>
              <a:t>Історія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радянської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системи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Історія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період</a:t>
            </a:r>
            <a:r>
              <a:rPr lang="ru-RU" dirty="0">
                <a:effectLst/>
              </a:rPr>
              <a:t> переходу до </a:t>
            </a:r>
            <a:r>
              <a:rPr lang="ru-RU" dirty="0" err="1">
                <a:effectLst/>
              </a:rPr>
              <a:t>ринкових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відносин</a:t>
            </a:r>
            <a:r>
              <a:rPr lang="ru-RU" dirty="0">
                <a:effectLst/>
              </a:rPr>
              <a:t>. Народна медицина.</a:t>
            </a:r>
            <a:endParaRPr lang="uk-UA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62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БУДЕМО ВИВЧАТИ?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957589"/>
            <a:ext cx="9905998" cy="4224270"/>
          </a:xfrm>
        </p:spPr>
        <p:txBody>
          <a:bodyPr>
            <a:normAutofit/>
          </a:bodyPr>
          <a:lstStyle/>
          <a:p>
            <a:r>
              <a:rPr lang="uk-UA" b="1" dirty="0">
                <a:effectLst/>
              </a:rPr>
              <a:t>Тема 2. </a:t>
            </a:r>
            <a:r>
              <a:rPr lang="ru-RU" b="1" dirty="0" err="1">
                <a:effectLst/>
              </a:rPr>
              <a:t>Міжнародні</a:t>
            </a:r>
            <a:r>
              <a:rPr lang="ru-RU" b="1" dirty="0">
                <a:effectLst/>
              </a:rPr>
              <a:t> засади </a:t>
            </a:r>
            <a:r>
              <a:rPr lang="ru-RU" b="1" dirty="0" err="1">
                <a:effectLst/>
              </a:rPr>
              <a:t>формування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державної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політики</a:t>
            </a:r>
            <a:r>
              <a:rPr lang="ru-RU" b="1" dirty="0">
                <a:effectLst/>
              </a:rPr>
              <a:t> та </a:t>
            </a:r>
            <a:r>
              <a:rPr lang="ru-RU" b="1" dirty="0" err="1">
                <a:effectLst/>
              </a:rPr>
              <a:t>управління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медичною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допомогою</a:t>
            </a:r>
            <a:endParaRPr lang="uk-UA" dirty="0">
              <a:effectLst/>
            </a:endParaRPr>
          </a:p>
          <a:p>
            <a:pPr marL="0" indent="0">
              <a:buNone/>
            </a:pPr>
            <a:endParaRPr lang="uk-UA" dirty="0">
              <a:effectLst/>
            </a:endParaRPr>
          </a:p>
          <a:p>
            <a:pPr marL="0" indent="0">
              <a:buNone/>
            </a:pPr>
            <a:r>
              <a:rPr lang="uk-UA" dirty="0" smtClean="0">
                <a:effectLst/>
              </a:rPr>
              <a:t>П</a:t>
            </a:r>
            <a:r>
              <a:rPr lang="ru-RU" dirty="0" err="1">
                <a:effectLst/>
              </a:rPr>
              <a:t>ропаганд</a:t>
            </a:r>
            <a:r>
              <a:rPr lang="uk-UA" dirty="0">
                <a:effectLst/>
              </a:rPr>
              <a:t>а</a:t>
            </a:r>
            <a:r>
              <a:rPr lang="ru-RU" dirty="0">
                <a:effectLst/>
              </a:rPr>
              <a:t> здорового способу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>. </a:t>
            </a:r>
            <a:r>
              <a:rPr lang="uk-UA" dirty="0">
                <a:effectLst/>
              </a:rPr>
              <a:t>Міжнародний досвід формування державної політики в галузі охорони здоров’я. Загальні стратегії сприяння суспільній відповідальності за здоров’я, визначені Оттавською хартією і Джакартською декларацією. </a:t>
            </a:r>
            <a:r>
              <a:rPr lang="ru-RU" dirty="0" err="1">
                <a:effectLst/>
              </a:rPr>
              <a:t>Формування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державної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політики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країнах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розвиненою</a:t>
            </a:r>
            <a:r>
              <a:rPr lang="ru-RU" dirty="0">
                <a:effectLst/>
              </a:rPr>
              <a:t> системою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uk-UA" dirty="0">
                <a:effectLst/>
              </a:rPr>
              <a:t>. </a:t>
            </a:r>
            <a:r>
              <a:rPr lang="ru-RU" dirty="0" err="1">
                <a:effectLst/>
              </a:rPr>
              <a:t>Досвід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запровадження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системи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страхової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медицини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країнах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східної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центральної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Європи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Формування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державної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політики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країнах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системою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розвивається</a:t>
            </a:r>
            <a:r>
              <a:rPr lang="uk-UA" dirty="0">
                <a:effectLst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653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БУДЕМО ВИВЧАТИ?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12135"/>
            <a:ext cx="9905998" cy="4468969"/>
          </a:xfrm>
        </p:spPr>
        <p:txBody>
          <a:bodyPr>
            <a:normAutofit/>
          </a:bodyPr>
          <a:lstStyle/>
          <a:p>
            <a:r>
              <a:rPr lang="uk-UA" b="1" dirty="0">
                <a:effectLst/>
              </a:rPr>
              <a:t>Тема 3. </a:t>
            </a:r>
            <a:r>
              <a:rPr lang="ru-RU" b="1" dirty="0" err="1">
                <a:effectLst/>
              </a:rPr>
              <a:t>Державна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політика</a:t>
            </a:r>
            <a:r>
              <a:rPr lang="ru-RU" b="1" dirty="0">
                <a:effectLst/>
              </a:rPr>
              <a:t> і </a:t>
            </a:r>
            <a:r>
              <a:rPr lang="ru-RU" b="1" dirty="0" err="1">
                <a:effectLst/>
              </a:rPr>
              <a:t>державне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регулювання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медичною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діяльністю</a:t>
            </a:r>
            <a:r>
              <a:rPr lang="ru-RU" b="1" dirty="0">
                <a:effectLst/>
              </a:rPr>
              <a:t> в </a:t>
            </a:r>
            <a:r>
              <a:rPr lang="ru-RU" b="1" dirty="0" err="1" smtClean="0">
                <a:effectLst/>
              </a:rPr>
              <a:t>Україні</a:t>
            </a:r>
            <a:endParaRPr lang="ru-RU" b="1" dirty="0" smtClean="0">
              <a:effectLst/>
            </a:endParaRPr>
          </a:p>
          <a:p>
            <a:pPr marL="0" indent="0">
              <a:buNone/>
            </a:pPr>
            <a:endParaRPr lang="uk-UA" dirty="0">
              <a:effectLst/>
            </a:endParaRPr>
          </a:p>
          <a:p>
            <a:pPr marL="0" indent="0">
              <a:buNone/>
            </a:pPr>
            <a:r>
              <a:rPr lang="ru-RU" dirty="0" err="1">
                <a:effectLst/>
              </a:rPr>
              <a:t>Концепція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розвитку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населення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Формування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кадрової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політики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галузі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. Система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Обсяги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якість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діяльності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галузі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Гарантований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рівень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допомоги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Якість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стандарти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допомоги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Державна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політика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сфері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створення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виробництва</a:t>
            </a:r>
            <a:r>
              <a:rPr lang="ru-RU" dirty="0">
                <a:effectLst/>
              </a:rPr>
              <a:t>, контролю </a:t>
            </a:r>
            <a:r>
              <a:rPr lang="ru-RU" dirty="0" err="1">
                <a:effectLst/>
              </a:rPr>
              <a:t>якості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реалізації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лікарських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засобів</a:t>
            </a:r>
            <a:r>
              <a:rPr lang="ru-RU" dirty="0">
                <a:effectLst/>
              </a:rPr>
              <a:t>. Нормативно-</a:t>
            </a:r>
            <a:r>
              <a:rPr lang="ru-RU" dirty="0" err="1">
                <a:effectLst/>
              </a:rPr>
              <a:t>правова</a:t>
            </a:r>
            <a:r>
              <a:rPr lang="ru-RU" dirty="0">
                <a:effectLst/>
              </a:rPr>
              <a:t> база </a:t>
            </a:r>
            <a:r>
              <a:rPr lang="ru-RU" dirty="0" err="1">
                <a:effectLst/>
              </a:rPr>
              <a:t>реформування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галузі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.</a:t>
            </a:r>
            <a:endParaRPr lang="uk-UA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59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99504"/>
          </a:xfrm>
        </p:spPr>
        <p:txBody>
          <a:bodyPr/>
          <a:lstStyle/>
          <a:p>
            <a:r>
              <a:rPr lang="uk-UA" dirty="0"/>
              <a:t>ЩО БУДЕМО ВИВЧАТИ?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009104"/>
            <a:ext cx="9905998" cy="4481847"/>
          </a:xfrm>
        </p:spPr>
        <p:txBody>
          <a:bodyPr>
            <a:normAutofit/>
          </a:bodyPr>
          <a:lstStyle/>
          <a:p>
            <a:r>
              <a:rPr lang="uk-UA" b="1" dirty="0">
                <a:effectLst/>
              </a:rPr>
              <a:t>Тема 4. </a:t>
            </a:r>
            <a:r>
              <a:rPr lang="ru-RU" b="1" dirty="0" err="1">
                <a:effectLst/>
              </a:rPr>
              <a:t>Заклади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охорони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здоров’я</a:t>
            </a:r>
            <a:r>
              <a:rPr lang="ru-RU" b="1" dirty="0">
                <a:effectLst/>
              </a:rPr>
              <a:t> як </a:t>
            </a:r>
            <a:r>
              <a:rPr lang="ru-RU" b="1" dirty="0" err="1">
                <a:effectLst/>
              </a:rPr>
              <a:t>об’єкт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управління</a:t>
            </a:r>
            <a:endParaRPr lang="ru-RU" b="1" dirty="0" smtClean="0">
              <a:effectLst/>
            </a:endParaRPr>
          </a:p>
          <a:p>
            <a:endParaRPr lang="uk-UA" dirty="0">
              <a:effectLst/>
            </a:endParaRPr>
          </a:p>
          <a:p>
            <a:pPr marL="0" indent="0">
              <a:buNone/>
            </a:pPr>
            <a:r>
              <a:rPr lang="ru-RU" dirty="0" err="1" smtClean="0">
                <a:effectLst/>
              </a:rPr>
              <a:t>Теорія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організації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системою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. Заклад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як </a:t>
            </a:r>
            <a:r>
              <a:rPr lang="ru-RU" dirty="0" err="1">
                <a:effectLst/>
              </a:rPr>
              <a:t>відкрита</a:t>
            </a:r>
            <a:r>
              <a:rPr lang="ru-RU" dirty="0">
                <a:effectLst/>
              </a:rPr>
              <a:t> система. </a:t>
            </a:r>
            <a:r>
              <a:rPr lang="uk-UA" dirty="0">
                <a:effectLst/>
              </a:rPr>
              <a:t>Поняття про лікувально-профілактичні заклади: лікарняні заклади; спеціалізовані лікарні (лікувально-профілактичні заклади особливого типу; диспансери; амбулаторно-поліклінічні заклади; заклади переливання крові, швидкої та невідкладної медичної допомоги; санаторно-курортні). </a:t>
            </a:r>
            <a:r>
              <a:rPr lang="ru-RU" dirty="0" err="1">
                <a:effectLst/>
              </a:rPr>
              <a:t>Санітарно-профілактичні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заклади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Заклади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санітарної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просвіти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Фармацевтичні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аптечні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заклади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Заклади</a:t>
            </a:r>
            <a:r>
              <a:rPr lang="ru-RU" dirty="0">
                <a:effectLst/>
              </a:rPr>
              <a:t> медико-</a:t>
            </a:r>
            <a:r>
              <a:rPr lang="ru-RU" dirty="0" err="1">
                <a:effectLst/>
              </a:rPr>
              <a:t>соціального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захисту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Інші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заклади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системи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Особливості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організації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функціонування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установ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організаційно-правових</a:t>
            </a:r>
            <a:r>
              <a:rPr lang="ru-RU" dirty="0">
                <a:effectLst/>
              </a:rPr>
              <a:t> форм. </a:t>
            </a:r>
            <a:r>
              <a:rPr lang="uk-UA" dirty="0">
                <a:effectLst/>
              </a:rPr>
              <a:t>Ліцензування та акредитація лікувально-профілактичних закладів. Ліцензування та акредитація аптечних закладів.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0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4104"/>
            <a:ext cx="9905998" cy="1905000"/>
          </a:xfrm>
        </p:spPr>
        <p:txBody>
          <a:bodyPr/>
          <a:lstStyle/>
          <a:p>
            <a:r>
              <a:rPr lang="uk-UA" dirty="0"/>
              <a:t>ЩО БУДЕМО ВИВЧАТИ?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009104"/>
            <a:ext cx="9905998" cy="4507605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effectLst/>
              </a:rPr>
              <a:t>Тема 5. </a:t>
            </a:r>
            <a:r>
              <a:rPr lang="ru-RU" b="1" dirty="0" err="1">
                <a:effectLst/>
              </a:rPr>
              <a:t>Управління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інформаційними</a:t>
            </a:r>
            <a:r>
              <a:rPr lang="ru-RU" b="1" dirty="0">
                <a:effectLst/>
              </a:rPr>
              <a:t> системами в </a:t>
            </a:r>
            <a:r>
              <a:rPr lang="ru-RU" b="1" dirty="0" err="1">
                <a:effectLst/>
              </a:rPr>
              <a:t>медичному</a:t>
            </a:r>
            <a:r>
              <a:rPr lang="ru-RU" b="1" dirty="0">
                <a:effectLst/>
              </a:rPr>
              <a:t> та </a:t>
            </a:r>
            <a:r>
              <a:rPr lang="ru-RU" b="1" dirty="0" err="1">
                <a:effectLst/>
              </a:rPr>
              <a:t>фармацевтичному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бізнесі</a:t>
            </a:r>
            <a:endParaRPr lang="uk-UA" dirty="0" smtClean="0">
              <a:effectLst/>
            </a:endParaRP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err="1" smtClean="0">
                <a:effectLst/>
              </a:rPr>
              <a:t>Сучасний</a:t>
            </a:r>
            <a:r>
              <a:rPr lang="ru-RU" dirty="0" smtClean="0">
                <a:effectLst/>
              </a:rPr>
              <a:t> стан </a:t>
            </a:r>
            <a:r>
              <a:rPr lang="ru-RU" dirty="0" err="1" smtClean="0">
                <a:effectLst/>
              </a:rPr>
              <a:t>системи</a:t>
            </a:r>
            <a:r>
              <a:rPr lang="ru-RU" dirty="0" smtClean="0">
                <a:effectLst/>
              </a:rPr>
              <a:t> медико-</a:t>
            </a:r>
            <a:r>
              <a:rPr lang="ru-RU" dirty="0" err="1" smtClean="0">
                <a:effectLst/>
              </a:rPr>
              <a:t>статистичної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інформації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Україні</a:t>
            </a:r>
            <a:r>
              <a:rPr lang="ru-RU" dirty="0" smtClean="0">
                <a:effectLst/>
              </a:rPr>
              <a:t>. Модель </a:t>
            </a:r>
            <a:r>
              <a:rPr lang="ru-RU" dirty="0" err="1" smtClean="0">
                <a:effectLst/>
              </a:rPr>
              <a:t>інформаційного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забезпечення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умовах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адміністративно-командної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демократичної</a:t>
            </a:r>
            <a:r>
              <a:rPr lang="ru-RU" dirty="0" smtClean="0">
                <a:effectLst/>
              </a:rPr>
              <a:t> систем </a:t>
            </a:r>
            <a:r>
              <a:rPr lang="ru-RU" dirty="0" err="1" smtClean="0">
                <a:effectLst/>
              </a:rPr>
              <a:t>управління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медичною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допомогою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Концептуальні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положення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застосування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інформаційних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технологій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системі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аналізу</a:t>
            </a:r>
            <a:r>
              <a:rPr lang="ru-RU" dirty="0" smtClean="0">
                <a:effectLst/>
              </a:rPr>
              <a:t> стану </a:t>
            </a:r>
            <a:r>
              <a:rPr lang="ru-RU" dirty="0" err="1" smtClean="0">
                <a:effectLst/>
              </a:rPr>
              <a:t>захворюваності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населення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Інформаційні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технології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їх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впровадження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розбудову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системи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аналізу</a:t>
            </a:r>
            <a:r>
              <a:rPr lang="ru-RU" dirty="0" smtClean="0">
                <a:effectLst/>
              </a:rPr>
              <a:t> стану </a:t>
            </a:r>
            <a:r>
              <a:rPr lang="ru-RU" dirty="0" err="1" smtClean="0">
                <a:effectLst/>
              </a:rPr>
              <a:t>медичної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допомоги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Програмне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забезпечення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інформаційної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системи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аналізу</a:t>
            </a:r>
            <a:r>
              <a:rPr lang="ru-RU" dirty="0" smtClean="0">
                <a:effectLst/>
              </a:rPr>
              <a:t> стану </a:t>
            </a:r>
            <a:r>
              <a:rPr lang="ru-RU" dirty="0" err="1" smtClean="0">
                <a:effectLst/>
              </a:rPr>
              <a:t>захворюваності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Документаційне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забезпечення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охорони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здоров’я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Організація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ведення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діловодства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медичних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установах</a:t>
            </a:r>
            <a:r>
              <a:rPr lang="ru-RU" dirty="0" smtClean="0">
                <a:effectLst/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effectLst/>
              </a:rPr>
              <a:t>Управління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персоналом </a:t>
            </a:r>
            <a:r>
              <a:rPr lang="ru-RU" dirty="0" err="1">
                <a:effectLst/>
              </a:rPr>
              <a:t>закладів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uk-UA" dirty="0">
                <a:effectLst/>
              </a:rPr>
              <a:t>. </a:t>
            </a:r>
            <a:r>
              <a:rPr lang="ru-RU" dirty="0">
                <a:effectLst/>
              </a:rPr>
              <a:t>Система </a:t>
            </a:r>
            <a:r>
              <a:rPr lang="ru-RU" dirty="0" err="1">
                <a:effectLst/>
              </a:rPr>
              <a:t>підготовки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кадрів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Україні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розвитком</a:t>
            </a:r>
            <a:r>
              <a:rPr lang="ru-RU" dirty="0">
                <a:effectLst/>
              </a:rPr>
              <a:t> персоналу </a:t>
            </a:r>
            <a:r>
              <a:rPr lang="ru-RU" dirty="0" err="1">
                <a:effectLst/>
              </a:rPr>
              <a:t>системи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охорони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здоров’я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Поняття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підвищення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кваліфікації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атестацію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працівників</a:t>
            </a:r>
            <a:r>
              <a:rPr lang="ru-RU" dirty="0">
                <a:effectLst/>
              </a:rPr>
              <a:t>. </a:t>
            </a:r>
            <a:r>
              <a:rPr lang="uk-UA" dirty="0" smtClean="0">
                <a:effectLst/>
              </a:rPr>
              <a:t>Концептуальні </a:t>
            </a:r>
            <a:r>
              <a:rPr lang="uk-UA" dirty="0">
                <a:effectLst/>
              </a:rPr>
              <a:t>засади підготовки фахівців у галузі громадського здоров’я в Україні. </a:t>
            </a:r>
          </a:p>
          <a:p>
            <a:pPr marL="0" indent="0">
              <a:buNone/>
            </a:pPr>
            <a:r>
              <a:rPr lang="uk-UA" dirty="0" smtClean="0">
                <a:effectLst/>
              </a:rPr>
              <a:t>Лікарські </a:t>
            </a:r>
            <a:r>
              <a:rPr lang="uk-UA" dirty="0">
                <a:effectLst/>
              </a:rPr>
              <a:t>посади в закладах охорони здоров’я.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942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801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4</TotalTime>
  <Words>519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Сетка</vt:lpstr>
      <vt:lpstr>ПУБЛІЧНЕ УПРАВЛІННЯ ОХОРОНОЮ ЗДОРОВ’Я  В УКРАЇНІ</vt:lpstr>
      <vt:lpstr>ЩО БУДЕМО ВИВЧАТИ?</vt:lpstr>
      <vt:lpstr>ЩО БУДЕМО ВИВЧАТИ?</vt:lpstr>
      <vt:lpstr>ЩО БУДЕМО ВИВЧАТИ?</vt:lpstr>
      <vt:lpstr>ЩО БУДЕМО ВИВЧАТИ?</vt:lpstr>
      <vt:lpstr>ЩО БУДЕМО ВИВЧАТИ?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ПУБЛІЧНЕ УПРАВЛІННЯ ОХОРОНОЮ ЗДОРОВ’Я  В УКРАЇНІ</dc:title>
  <dc:creator>Анна Мунько</dc:creator>
  <cp:lastModifiedBy>Анна Мунько</cp:lastModifiedBy>
  <cp:revision>1</cp:revision>
  <dcterms:created xsi:type="dcterms:W3CDTF">2020-11-19T20:20:01Z</dcterms:created>
  <dcterms:modified xsi:type="dcterms:W3CDTF">2020-11-19T20:24:13Z</dcterms:modified>
</cp:coreProperties>
</file>