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11/19/2020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пеДАГОГІКА</a:t>
            </a:r>
            <a:r>
              <a:rPr lang="uk-UA" dirty="0" smtClean="0"/>
              <a:t> УПРАВЛІННЯ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91024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 smtClean="0"/>
              <a:t>ЗАГАЛЬНІ ЗАСАДИ ПЕДАГОГІКИ </a:t>
            </a:r>
            <a:endParaRPr lang="uk-UA" dirty="0" smtClean="0"/>
          </a:p>
          <a:p>
            <a:r>
              <a:rPr lang="uk-UA" dirty="0" smtClean="0"/>
              <a:t> </a:t>
            </a:r>
            <a:r>
              <a:rPr lang="uk-UA" dirty="0"/>
              <a:t>Становлення і розвиток педагогічної думки. </a:t>
            </a:r>
            <a:endParaRPr lang="uk-UA" dirty="0" smtClean="0"/>
          </a:p>
          <a:p>
            <a:r>
              <a:rPr lang="uk-UA" dirty="0" smtClean="0"/>
              <a:t>Виникнення </a:t>
            </a:r>
            <a:r>
              <a:rPr lang="uk-UA" dirty="0"/>
              <a:t>педагогічної науки. </a:t>
            </a:r>
            <a:endParaRPr lang="uk-UA" dirty="0" smtClean="0"/>
          </a:p>
          <a:p>
            <a:r>
              <a:rPr lang="uk-UA" dirty="0" smtClean="0"/>
              <a:t>Об’єкт  </a:t>
            </a:r>
            <a:r>
              <a:rPr lang="uk-UA" dirty="0"/>
              <a:t>і предмет педагогіки.  </a:t>
            </a:r>
            <a:endParaRPr lang="uk-UA" dirty="0" smtClean="0"/>
          </a:p>
          <a:p>
            <a:r>
              <a:rPr lang="uk-UA" dirty="0" smtClean="0"/>
              <a:t>Основні </a:t>
            </a:r>
            <a:r>
              <a:rPr lang="uk-UA" dirty="0"/>
              <a:t>завдання педагогічної науки. </a:t>
            </a:r>
            <a:endParaRPr lang="uk-UA" dirty="0" smtClean="0"/>
          </a:p>
          <a:p>
            <a:r>
              <a:rPr lang="uk-UA" dirty="0" smtClean="0"/>
              <a:t>Функції </a:t>
            </a:r>
            <a:r>
              <a:rPr lang="uk-UA" dirty="0"/>
              <a:t>педагогіки. </a:t>
            </a:r>
            <a:endParaRPr lang="uk-UA" dirty="0" smtClean="0"/>
          </a:p>
          <a:p>
            <a:r>
              <a:rPr lang="uk-UA" dirty="0" smtClean="0"/>
              <a:t>Основні </a:t>
            </a:r>
            <a:r>
              <a:rPr lang="uk-UA" dirty="0"/>
              <a:t>категорії педагогіки.  </a:t>
            </a:r>
            <a:endParaRPr lang="uk-UA" dirty="0" smtClean="0"/>
          </a:p>
          <a:p>
            <a:r>
              <a:rPr lang="uk-UA" dirty="0" smtClean="0"/>
              <a:t>Система </a:t>
            </a:r>
            <a:r>
              <a:rPr lang="uk-UA" dirty="0"/>
              <a:t>педагогічних наук.  </a:t>
            </a:r>
            <a:endParaRPr lang="uk-UA" dirty="0" smtClean="0"/>
          </a:p>
          <a:p>
            <a:r>
              <a:rPr lang="uk-UA" dirty="0" smtClean="0"/>
              <a:t>Міжпредметні </a:t>
            </a:r>
            <a:r>
              <a:rPr lang="uk-UA" dirty="0"/>
              <a:t>зв’язки педагогіки. </a:t>
            </a:r>
            <a:endParaRPr lang="uk-UA" dirty="0" smtClean="0"/>
          </a:p>
          <a:p>
            <a:r>
              <a:rPr lang="uk-UA" dirty="0" err="1" smtClean="0"/>
              <a:t>Взаємозвязок</a:t>
            </a:r>
            <a:r>
              <a:rPr lang="uk-UA" dirty="0" smtClean="0"/>
              <a:t> </a:t>
            </a:r>
            <a:r>
              <a:rPr lang="uk-UA" dirty="0"/>
              <a:t>педагогіки з психологією. 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5248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cap="all" dirty="0"/>
              <a:t>П</a:t>
            </a:r>
            <a:r>
              <a:rPr lang="uk-UA" b="1" dirty="0"/>
              <a:t>редмет і основні категорії </a:t>
            </a:r>
            <a:r>
              <a:rPr lang="uk-UA" b="1" dirty="0" smtClean="0"/>
              <a:t>дидактики</a:t>
            </a:r>
          </a:p>
          <a:p>
            <a:pPr marL="0" indent="0">
              <a:buNone/>
            </a:pPr>
            <a:r>
              <a:rPr lang="uk-UA" b="1" dirty="0" smtClean="0"/>
              <a:t> </a:t>
            </a:r>
            <a:endParaRPr lang="uk-UA" dirty="0"/>
          </a:p>
          <a:p>
            <a:r>
              <a:rPr lang="uk-UA" dirty="0"/>
              <a:t>Дидактика як галузь педагогіки, її виникнення і розвиток. </a:t>
            </a:r>
            <a:endParaRPr lang="uk-UA" dirty="0" smtClean="0"/>
          </a:p>
          <a:p>
            <a:r>
              <a:rPr lang="uk-UA" dirty="0" smtClean="0"/>
              <a:t>Об’єкт </a:t>
            </a:r>
            <a:r>
              <a:rPr lang="uk-UA" dirty="0"/>
              <a:t>дидактики. </a:t>
            </a:r>
            <a:endParaRPr lang="uk-UA" dirty="0" smtClean="0"/>
          </a:p>
          <a:p>
            <a:r>
              <a:rPr lang="uk-UA" dirty="0" smtClean="0"/>
              <a:t>Предмет </a:t>
            </a:r>
            <a:r>
              <a:rPr lang="uk-UA" dirty="0"/>
              <a:t>дидактики. </a:t>
            </a:r>
            <a:endParaRPr lang="uk-UA" dirty="0" smtClean="0"/>
          </a:p>
          <a:p>
            <a:r>
              <a:rPr lang="uk-UA" dirty="0" smtClean="0"/>
              <a:t>Завдання</a:t>
            </a:r>
            <a:r>
              <a:rPr lang="uk-UA" dirty="0"/>
              <a:t>, які вирішує дидактика. </a:t>
            </a:r>
            <a:endParaRPr lang="uk-UA" dirty="0" smtClean="0"/>
          </a:p>
          <a:p>
            <a:r>
              <a:rPr lang="uk-UA" dirty="0" smtClean="0"/>
              <a:t>Основні </a:t>
            </a:r>
            <a:r>
              <a:rPr lang="uk-UA" dirty="0"/>
              <a:t>функції дидактики. </a:t>
            </a:r>
            <a:endParaRPr lang="uk-UA" dirty="0" smtClean="0"/>
          </a:p>
          <a:p>
            <a:r>
              <a:rPr lang="uk-UA" dirty="0" smtClean="0"/>
              <a:t>Категорії </a:t>
            </a:r>
            <a:r>
              <a:rPr lang="uk-UA" dirty="0"/>
              <a:t>дидактики. </a:t>
            </a:r>
            <a:endParaRPr lang="uk-UA" dirty="0" smtClean="0"/>
          </a:p>
          <a:p>
            <a:r>
              <a:rPr lang="uk-UA" dirty="0" smtClean="0"/>
              <a:t>Чинники</a:t>
            </a:r>
            <a:r>
              <a:rPr lang="uk-UA" dirty="0"/>
              <a:t>, які сприяють розвитку дидактики як науки. </a:t>
            </a:r>
          </a:p>
        </p:txBody>
      </p:sp>
    </p:spTree>
    <p:extLst>
      <p:ext uri="{BB962C8B-B14F-4D97-AF65-F5344CB8AC3E}">
        <p14:creationId xmlns:p14="http://schemas.microsoft.com/office/powerpoint/2010/main" val="3498392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 smtClean="0"/>
              <a:t>Структура </a:t>
            </a:r>
            <a:r>
              <a:rPr lang="uk-UA" b="1" dirty="0"/>
              <a:t>та організація процесу навчання</a:t>
            </a:r>
            <a:r>
              <a:rPr lang="uk-UA" dirty="0"/>
              <a:t> 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Сутність  процесу навчання. </a:t>
            </a:r>
            <a:endParaRPr lang="uk-UA" dirty="0" smtClean="0"/>
          </a:p>
          <a:p>
            <a:r>
              <a:rPr lang="uk-UA" dirty="0" smtClean="0"/>
              <a:t>Навчання </a:t>
            </a:r>
            <a:r>
              <a:rPr lang="uk-UA" dirty="0"/>
              <a:t>як об’єкт психологічного та дидактичного осмислення. </a:t>
            </a:r>
            <a:endParaRPr lang="uk-UA" dirty="0" smtClean="0"/>
          </a:p>
          <a:p>
            <a:r>
              <a:rPr lang="uk-UA" dirty="0" smtClean="0"/>
              <a:t>Складові  </a:t>
            </a:r>
            <a:r>
              <a:rPr lang="uk-UA" dirty="0"/>
              <a:t>процесу навчання. </a:t>
            </a:r>
            <a:endParaRPr lang="uk-UA" dirty="0" smtClean="0"/>
          </a:p>
          <a:p>
            <a:r>
              <a:rPr lang="uk-UA" dirty="0" smtClean="0"/>
              <a:t>Бінарний </a:t>
            </a:r>
            <a:r>
              <a:rPr lang="uk-UA" dirty="0"/>
              <a:t>характер процесу навчання. </a:t>
            </a:r>
            <a:endParaRPr lang="uk-UA" dirty="0" smtClean="0"/>
          </a:p>
          <a:p>
            <a:r>
              <a:rPr lang="uk-UA" dirty="0" smtClean="0"/>
              <a:t>Завдання</a:t>
            </a:r>
            <a:r>
              <a:rPr lang="uk-UA" dirty="0"/>
              <a:t>, які необхідно вирішувати в процесі навчання. </a:t>
            </a:r>
            <a:endParaRPr lang="uk-UA" dirty="0" smtClean="0"/>
          </a:p>
          <a:p>
            <a:r>
              <a:rPr lang="uk-UA" dirty="0" smtClean="0"/>
              <a:t>Основні </a:t>
            </a:r>
            <a:r>
              <a:rPr lang="uk-UA" dirty="0"/>
              <a:t>функції  процесу навчання. </a:t>
            </a:r>
            <a:endParaRPr lang="uk-UA" dirty="0" smtClean="0"/>
          </a:p>
          <a:p>
            <a:r>
              <a:rPr lang="uk-UA" dirty="0" smtClean="0"/>
              <a:t>Суперечності </a:t>
            </a:r>
            <a:r>
              <a:rPr lang="uk-UA" dirty="0"/>
              <a:t>процесу навчання.  </a:t>
            </a:r>
            <a:endParaRPr lang="uk-UA" dirty="0" smtClean="0"/>
          </a:p>
          <a:p>
            <a:r>
              <a:rPr lang="uk-UA" dirty="0" smtClean="0"/>
              <a:t>Основні </a:t>
            </a:r>
            <a:r>
              <a:rPr lang="uk-UA" dirty="0"/>
              <a:t>компоненти процесу  навчання.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48318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/>
              <a:t>Контроль за навчально-пізнавальної діяльністю </a:t>
            </a:r>
            <a:endParaRPr lang="uk-UA" b="1" dirty="0" smtClean="0"/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Контроль в системі навчальної діяльності. </a:t>
            </a:r>
            <a:endParaRPr lang="uk-UA" dirty="0" smtClean="0"/>
          </a:p>
          <a:p>
            <a:r>
              <a:rPr lang="uk-UA" dirty="0" smtClean="0"/>
              <a:t>Функції </a:t>
            </a:r>
            <a:r>
              <a:rPr lang="uk-UA" dirty="0"/>
              <a:t>контролю. Види контролю. </a:t>
            </a:r>
            <a:endParaRPr lang="uk-UA" dirty="0" smtClean="0"/>
          </a:p>
          <a:p>
            <a:r>
              <a:rPr lang="uk-UA" dirty="0" smtClean="0"/>
              <a:t>Методи </a:t>
            </a:r>
            <a:r>
              <a:rPr lang="uk-UA" dirty="0"/>
              <a:t>контролю.  </a:t>
            </a:r>
            <a:endParaRPr lang="uk-UA" dirty="0" smtClean="0"/>
          </a:p>
          <a:p>
            <a:r>
              <a:rPr lang="uk-UA" dirty="0" smtClean="0"/>
              <a:t>Форми </a:t>
            </a:r>
            <a:r>
              <a:rPr lang="uk-UA" dirty="0"/>
              <a:t>контролю. </a:t>
            </a:r>
            <a:endParaRPr lang="uk-UA" dirty="0" smtClean="0"/>
          </a:p>
          <a:p>
            <a:r>
              <a:rPr lang="uk-UA" dirty="0" smtClean="0"/>
              <a:t>Дидактичні </a:t>
            </a:r>
            <a:r>
              <a:rPr lang="uk-UA" dirty="0"/>
              <a:t>вимоги до різних форм контролю. </a:t>
            </a:r>
            <a:endParaRPr lang="uk-UA" dirty="0" smtClean="0"/>
          </a:p>
          <a:p>
            <a:r>
              <a:rPr lang="uk-UA" dirty="0" smtClean="0"/>
              <a:t>Дидактичні </a:t>
            </a:r>
            <a:r>
              <a:rPr lang="uk-UA" dirty="0"/>
              <a:t>засоби контролю. </a:t>
            </a:r>
            <a:endParaRPr lang="uk-UA" dirty="0" smtClean="0"/>
          </a:p>
          <a:p>
            <a:r>
              <a:rPr lang="uk-UA" dirty="0" smtClean="0"/>
              <a:t>Перевірка </a:t>
            </a:r>
            <a:r>
              <a:rPr lang="uk-UA" dirty="0"/>
              <a:t>й оцінювання успішності учнів.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2885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/>
              <a:t>Сутність, закономірності, принципи, методи виховання</a:t>
            </a:r>
            <a:r>
              <a:rPr lang="uk-UA" b="1" cap="all" dirty="0"/>
              <a:t> </a:t>
            </a:r>
            <a:endParaRPr lang="uk-UA" b="1" cap="all" dirty="0" smtClean="0"/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Виховання, як педагогічна категорія. </a:t>
            </a:r>
            <a:endParaRPr lang="uk-UA" dirty="0" smtClean="0"/>
          </a:p>
          <a:p>
            <a:r>
              <a:rPr lang="uk-UA" dirty="0" smtClean="0"/>
              <a:t>Виховання </a:t>
            </a:r>
            <a:r>
              <a:rPr lang="uk-UA" dirty="0"/>
              <a:t>і психічний розвиток людини. </a:t>
            </a:r>
            <a:endParaRPr lang="uk-UA" dirty="0" smtClean="0"/>
          </a:p>
          <a:p>
            <a:r>
              <a:rPr lang="uk-UA" dirty="0" smtClean="0"/>
              <a:t>Особливості </a:t>
            </a:r>
            <a:r>
              <a:rPr lang="uk-UA" dirty="0"/>
              <a:t>виховного процесу. </a:t>
            </a:r>
            <a:endParaRPr lang="uk-UA" dirty="0" smtClean="0"/>
          </a:p>
          <a:p>
            <a:r>
              <a:rPr lang="uk-UA" dirty="0" smtClean="0"/>
              <a:t>Закономірності</a:t>
            </a:r>
            <a:r>
              <a:rPr lang="uk-UA" dirty="0"/>
              <a:t>,  принципи, методи виховання. </a:t>
            </a:r>
            <a:endParaRPr lang="uk-UA" dirty="0" smtClean="0"/>
          </a:p>
          <a:p>
            <a:r>
              <a:rPr lang="uk-UA" dirty="0" smtClean="0"/>
              <a:t>Організаційні </a:t>
            </a:r>
            <a:r>
              <a:rPr lang="uk-UA" dirty="0"/>
              <a:t>форми  виховної роботи.  </a:t>
            </a:r>
            <a:endParaRPr lang="uk-UA" dirty="0" smtClean="0"/>
          </a:p>
          <a:p>
            <a:r>
              <a:rPr lang="uk-UA" dirty="0" smtClean="0"/>
              <a:t>Самовиховання</a:t>
            </a:r>
            <a:r>
              <a:rPr lang="uk-UA" dirty="0"/>
              <a:t>. Перевиховання. </a:t>
            </a:r>
            <a:endParaRPr lang="uk-UA" dirty="0" smtClean="0"/>
          </a:p>
          <a:p>
            <a:r>
              <a:rPr lang="uk-UA" dirty="0" smtClean="0"/>
              <a:t>Взаємодія </a:t>
            </a:r>
            <a:r>
              <a:rPr lang="uk-UA" dirty="0"/>
              <a:t>закладів освіти та сім’ї  у вихованні молоді. </a:t>
            </a:r>
            <a:endParaRPr lang="uk-UA" dirty="0" smtClean="0"/>
          </a:p>
          <a:p>
            <a:r>
              <a:rPr lang="uk-UA" dirty="0" smtClean="0"/>
              <a:t>Врахування </a:t>
            </a:r>
            <a:r>
              <a:rPr lang="uk-UA" dirty="0"/>
              <a:t>закономірностей та психологічних механізмів особистісного розвитку при проведенні виховної роботи.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60098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111145"/>
            <a:ext cx="10058400" cy="1609344"/>
          </a:xfrm>
        </p:spPr>
        <p:txBody>
          <a:bodyPr/>
          <a:lstStyle/>
          <a:p>
            <a:r>
              <a:rPr lang="uk-UA" dirty="0"/>
              <a:t>ЩО БУДЕМО ВИЧАТИ?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815921"/>
            <a:ext cx="10058400" cy="43562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 smtClean="0"/>
              <a:t>Основні </a:t>
            </a:r>
            <a:r>
              <a:rPr lang="uk-UA" b="1" dirty="0"/>
              <a:t>напрями </a:t>
            </a:r>
            <a:r>
              <a:rPr lang="uk-UA" b="1" dirty="0" smtClean="0"/>
              <a:t>виховання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Патріотичне виховання. </a:t>
            </a:r>
            <a:endParaRPr lang="uk-UA" dirty="0" smtClean="0"/>
          </a:p>
          <a:p>
            <a:r>
              <a:rPr lang="uk-UA" dirty="0" smtClean="0"/>
              <a:t>Громадянське </a:t>
            </a:r>
            <a:r>
              <a:rPr lang="uk-UA" dirty="0"/>
              <a:t>виховання. </a:t>
            </a:r>
            <a:endParaRPr lang="uk-UA" dirty="0" smtClean="0"/>
          </a:p>
          <a:p>
            <a:r>
              <a:rPr lang="uk-UA" dirty="0" smtClean="0"/>
              <a:t>Правове </a:t>
            </a:r>
            <a:r>
              <a:rPr lang="uk-UA" dirty="0"/>
              <a:t>виховання. </a:t>
            </a:r>
            <a:endParaRPr lang="uk-UA" dirty="0" smtClean="0"/>
          </a:p>
          <a:p>
            <a:r>
              <a:rPr lang="uk-UA" dirty="0" smtClean="0"/>
              <a:t>Моральне </a:t>
            </a:r>
            <a:r>
              <a:rPr lang="uk-UA" dirty="0"/>
              <a:t>виховання. </a:t>
            </a:r>
            <a:endParaRPr lang="uk-UA" dirty="0" smtClean="0"/>
          </a:p>
          <a:p>
            <a:r>
              <a:rPr lang="uk-UA" dirty="0" smtClean="0"/>
              <a:t>Екологічне </a:t>
            </a:r>
            <a:r>
              <a:rPr lang="uk-UA" dirty="0"/>
              <a:t>виховання. </a:t>
            </a:r>
            <a:endParaRPr lang="uk-UA" dirty="0" smtClean="0"/>
          </a:p>
          <a:p>
            <a:r>
              <a:rPr lang="uk-UA" dirty="0" smtClean="0"/>
              <a:t>Трудове </a:t>
            </a:r>
            <a:r>
              <a:rPr lang="uk-UA" dirty="0"/>
              <a:t>виховання. </a:t>
            </a:r>
            <a:endParaRPr lang="uk-UA" dirty="0" smtClean="0"/>
          </a:p>
          <a:p>
            <a:r>
              <a:rPr lang="uk-UA" dirty="0" smtClean="0"/>
              <a:t>Естетичне </a:t>
            </a:r>
            <a:r>
              <a:rPr lang="uk-UA" dirty="0"/>
              <a:t>виховання. </a:t>
            </a:r>
            <a:endParaRPr lang="uk-UA" dirty="0" smtClean="0"/>
          </a:p>
          <a:p>
            <a:r>
              <a:rPr lang="uk-UA" dirty="0" smtClean="0"/>
              <a:t>Фізичне </a:t>
            </a:r>
            <a:r>
              <a:rPr lang="uk-UA" dirty="0"/>
              <a:t>виховання. </a:t>
            </a:r>
            <a:endParaRPr lang="uk-UA" dirty="0" smtClean="0"/>
          </a:p>
          <a:p>
            <a:r>
              <a:rPr lang="uk-UA" dirty="0" smtClean="0"/>
              <a:t>Взаємозв’язок  </a:t>
            </a:r>
            <a:r>
              <a:rPr lang="uk-UA" dirty="0"/>
              <a:t>основних напрямів виховання.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64056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2445" y="4039201"/>
            <a:ext cx="7172631" cy="1609344"/>
          </a:xfrm>
        </p:spPr>
        <p:txBody>
          <a:bodyPr/>
          <a:lstStyle/>
          <a:p>
            <a:r>
              <a:rPr lang="uk-UA" dirty="0" smtClean="0"/>
              <a:t>ДЯКУЄМО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14016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4</TotalTime>
  <Words>299</Words>
  <Application>Microsoft Office PowerPoint</Application>
  <PresentationFormat>Широкоэкранный</PresentationFormat>
  <Paragraphs>67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Cambria</vt:lpstr>
      <vt:lpstr>Rockwell</vt:lpstr>
      <vt:lpstr>Rockwell Condensed</vt:lpstr>
      <vt:lpstr>Wingdings</vt:lpstr>
      <vt:lpstr>Дерево</vt:lpstr>
      <vt:lpstr>пеДАГОГІКА УПРАВЛІННЯ</vt:lpstr>
      <vt:lpstr>ЩО БУДЕМО ВИЧАТИ?</vt:lpstr>
      <vt:lpstr>ЩО БУДЕМО ВИЧАТИ?</vt:lpstr>
      <vt:lpstr>ЩО БУДЕМО ВИЧАТИ?</vt:lpstr>
      <vt:lpstr>ЩО БУДЕМО ВИЧАТИ?</vt:lpstr>
      <vt:lpstr>ЩО БУДЕМО ВИЧАТИ?</vt:lpstr>
      <vt:lpstr>ЩО БУДЕМО ВИЧАТИ?</vt:lpstr>
      <vt:lpstr>ДЯКУЄМО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пеДАГОГІКА УПРАВЛІННЯ</dc:title>
  <dc:creator>Анна Мунько</dc:creator>
  <cp:lastModifiedBy>Анна Мунько</cp:lastModifiedBy>
  <cp:revision>1</cp:revision>
  <dcterms:created xsi:type="dcterms:W3CDTF">2020-11-19T21:16:57Z</dcterms:created>
  <dcterms:modified xsi:type="dcterms:W3CDTF">2020-11-19T21:21:26Z</dcterms:modified>
</cp:coreProperties>
</file>