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0865" y="1975834"/>
            <a:ext cx="8825658" cy="3329581"/>
          </a:xfrm>
        </p:spPr>
        <p:txBody>
          <a:bodyPr/>
          <a:lstStyle/>
          <a:p>
            <a:r>
              <a:rPr lang="uk-UA" dirty="0"/>
              <a:t>ПУБЛІЧНА СЛУЖБА ОСОБЛИВОГО ПРИЗНАЧЕННЯ</a:t>
            </a:r>
          </a:p>
        </p:txBody>
      </p:sp>
    </p:spTree>
    <p:extLst>
      <p:ext uri="{BB962C8B-B14F-4D97-AF65-F5344CB8AC3E}">
        <p14:creationId xmlns:p14="http://schemas.microsoft.com/office/powerpoint/2010/main" val="1307283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БУДЕМО ВИВЧАТИ?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b="1" dirty="0"/>
              <a:t>Теоретичні засади публічної служби особливого </a:t>
            </a:r>
            <a:r>
              <a:rPr lang="uk-UA" b="1" dirty="0" smtClean="0"/>
              <a:t>призначення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Нормативно-правові підстави введення терміну «особливий характер». </a:t>
            </a:r>
            <a:endParaRPr lang="uk-UA" dirty="0" smtClean="0"/>
          </a:p>
          <a:p>
            <a:r>
              <a:rPr lang="uk-UA" dirty="0" smtClean="0"/>
              <a:t>Сутність </a:t>
            </a:r>
            <a:r>
              <a:rPr lang="uk-UA" dirty="0"/>
              <a:t>«особливого призначення». </a:t>
            </a:r>
            <a:endParaRPr lang="uk-UA" dirty="0" smtClean="0"/>
          </a:p>
          <a:p>
            <a:r>
              <a:rPr lang="uk-UA" dirty="0" smtClean="0"/>
              <a:t>Концептуальні </a:t>
            </a:r>
            <a:r>
              <a:rPr lang="uk-UA" dirty="0"/>
              <a:t>засади інтерпретації поняття «публічна служба особливого призначення». </a:t>
            </a:r>
            <a:endParaRPr lang="uk-UA" dirty="0" smtClean="0"/>
          </a:p>
          <a:p>
            <a:r>
              <a:rPr lang="uk-UA" dirty="0" smtClean="0"/>
              <a:t>Методологія </a:t>
            </a:r>
            <a:r>
              <a:rPr lang="uk-UA" dirty="0"/>
              <a:t>дослідження публічної служби особливого призначення. </a:t>
            </a:r>
            <a:endParaRPr lang="uk-UA" dirty="0" smtClean="0"/>
          </a:p>
          <a:p>
            <a:r>
              <a:rPr lang="uk-UA" dirty="0" smtClean="0"/>
              <a:t>Сутність </a:t>
            </a:r>
            <a:r>
              <a:rPr lang="uk-UA" dirty="0"/>
              <a:t>і зміст сучасної теорії публічної служби особливого призначення. </a:t>
            </a:r>
            <a:endParaRPr lang="uk-UA" dirty="0" smtClean="0"/>
          </a:p>
          <a:p>
            <a:r>
              <a:rPr lang="uk-UA" dirty="0" smtClean="0"/>
              <a:t>Принципи </a:t>
            </a:r>
            <a:r>
              <a:rPr lang="uk-UA" dirty="0"/>
              <a:t>публічної служби особливого призначення.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11995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</a:t>
            </a:r>
            <a:r>
              <a:rPr lang="uk-UA" dirty="0" smtClean="0"/>
              <a:t>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/>
              <a:t>Структурно-функціональний вимір публічної служби особливого призначення</a:t>
            </a:r>
            <a:r>
              <a:rPr lang="uk-UA" b="1" dirty="0" smtClean="0"/>
              <a:t>.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Організаційно-функціональний аналіз публічної служби особливого призначення. </a:t>
            </a:r>
            <a:endParaRPr lang="uk-UA" dirty="0" smtClean="0"/>
          </a:p>
          <a:p>
            <a:r>
              <a:rPr lang="uk-UA" dirty="0" smtClean="0"/>
              <a:t>Роль </a:t>
            </a:r>
            <a:r>
              <a:rPr lang="uk-UA" dirty="0"/>
              <a:t>публічної служби особливого призначення у реалізації функцій держави. </a:t>
            </a:r>
            <a:endParaRPr lang="uk-UA" dirty="0" smtClean="0"/>
          </a:p>
          <a:p>
            <a:r>
              <a:rPr lang="uk-UA" dirty="0" smtClean="0"/>
              <a:t>Спеціальні </a:t>
            </a:r>
            <a:r>
              <a:rPr lang="uk-UA" dirty="0"/>
              <a:t>та інституційні принципи публічної служби особливого призначення окремих інститутах, державних органах і організаціях.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6952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571223"/>
            <a:ext cx="9302818" cy="4971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/>
              <a:t>Публічна служба в органах внутрішніх справ</a:t>
            </a:r>
            <a:r>
              <a:rPr lang="uk-UA" b="1" dirty="0" smtClean="0"/>
              <a:t>.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Специфічна особливість системи МВС України. </a:t>
            </a:r>
            <a:endParaRPr lang="uk-UA" dirty="0" smtClean="0"/>
          </a:p>
          <a:p>
            <a:r>
              <a:rPr lang="uk-UA" dirty="0" smtClean="0"/>
              <a:t>Міністерство </a:t>
            </a:r>
            <a:r>
              <a:rPr lang="uk-UA" dirty="0"/>
              <a:t>внутрішніх справ України. </a:t>
            </a:r>
            <a:endParaRPr lang="uk-UA" dirty="0" smtClean="0"/>
          </a:p>
          <a:p>
            <a:r>
              <a:rPr lang="uk-UA" dirty="0" smtClean="0"/>
              <a:t>Національна </a:t>
            </a:r>
            <a:r>
              <a:rPr lang="uk-UA" dirty="0"/>
              <a:t>поліція України. </a:t>
            </a:r>
            <a:endParaRPr lang="uk-UA" dirty="0" smtClean="0"/>
          </a:p>
          <a:p>
            <a:r>
              <a:rPr lang="uk-UA" dirty="0" smtClean="0"/>
              <a:t>Державна </a:t>
            </a:r>
            <a:r>
              <a:rPr lang="uk-UA" dirty="0"/>
              <a:t>прикордонна служба України. </a:t>
            </a:r>
            <a:endParaRPr lang="uk-UA" dirty="0" smtClean="0"/>
          </a:p>
          <a:p>
            <a:r>
              <a:rPr lang="uk-UA" dirty="0" smtClean="0"/>
              <a:t>Державна </a:t>
            </a:r>
            <a:r>
              <a:rPr lang="uk-UA" dirty="0"/>
              <a:t>служба України з надзвичайних ситуацій. </a:t>
            </a:r>
            <a:endParaRPr lang="uk-UA" dirty="0" smtClean="0"/>
          </a:p>
          <a:p>
            <a:r>
              <a:rPr lang="uk-UA" dirty="0" smtClean="0"/>
              <a:t>Державна </a:t>
            </a:r>
            <a:r>
              <a:rPr lang="uk-UA" dirty="0"/>
              <a:t>міграційна служба України. </a:t>
            </a:r>
            <a:endParaRPr lang="uk-UA" dirty="0" smtClean="0"/>
          </a:p>
          <a:p>
            <a:r>
              <a:rPr lang="uk-UA" dirty="0" smtClean="0"/>
              <a:t>Національна </a:t>
            </a:r>
            <a:r>
              <a:rPr lang="uk-UA" dirty="0"/>
              <a:t>гвардія України. </a:t>
            </a:r>
            <a:endParaRPr lang="uk-UA" dirty="0" smtClean="0"/>
          </a:p>
          <a:p>
            <a:r>
              <a:rPr lang="uk-UA" dirty="0" smtClean="0"/>
              <a:t>Основні </a:t>
            </a:r>
            <a:r>
              <a:rPr lang="uk-UA" dirty="0"/>
              <a:t>потреби і належне функціонування системи МВС.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98295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1596980"/>
            <a:ext cx="9403742" cy="465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/>
              <a:t>Проходження публічної служби особливого призначення</a:t>
            </a:r>
            <a:r>
              <a:rPr lang="uk-UA" b="1" dirty="0" smtClean="0"/>
              <a:t>.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Органи особливого призначення. </a:t>
            </a:r>
            <a:endParaRPr lang="uk-UA" dirty="0" smtClean="0"/>
          </a:p>
          <a:p>
            <a:r>
              <a:rPr lang="uk-UA" dirty="0" smtClean="0"/>
              <a:t>Посада </a:t>
            </a:r>
            <a:r>
              <a:rPr lang="uk-UA" dirty="0"/>
              <a:t>як ключовий елемент структури органів особливого призначення. </a:t>
            </a:r>
            <a:endParaRPr lang="uk-UA" dirty="0" smtClean="0"/>
          </a:p>
          <a:p>
            <a:r>
              <a:rPr lang="uk-UA" dirty="0" smtClean="0"/>
              <a:t>Спеціальні </a:t>
            </a:r>
            <a:r>
              <a:rPr lang="uk-UA" dirty="0"/>
              <a:t>звання. </a:t>
            </a:r>
            <a:endParaRPr lang="uk-UA" dirty="0" smtClean="0"/>
          </a:p>
          <a:p>
            <a:r>
              <a:rPr lang="uk-UA" dirty="0" smtClean="0"/>
              <a:t>Удосконалення </a:t>
            </a:r>
            <a:r>
              <a:rPr lang="uk-UA" dirty="0"/>
              <a:t>добору претендентів на посади в органах публічної служби особливого призначення. </a:t>
            </a:r>
            <a:endParaRPr lang="uk-UA" dirty="0" smtClean="0"/>
          </a:p>
          <a:p>
            <a:r>
              <a:rPr lang="uk-UA" dirty="0" smtClean="0"/>
              <a:t>Статусні </a:t>
            </a:r>
            <a:r>
              <a:rPr lang="uk-UA" dirty="0"/>
              <a:t>характеристики посадових осіб публічної служби особливого призначення. </a:t>
            </a:r>
            <a:endParaRPr lang="uk-UA" dirty="0" smtClean="0"/>
          </a:p>
          <a:p>
            <a:r>
              <a:rPr lang="uk-UA" dirty="0" smtClean="0"/>
              <a:t>Інституційні </a:t>
            </a:r>
            <a:r>
              <a:rPr lang="uk-UA" dirty="0"/>
              <a:t>форми публічної служби особливого призначення. </a:t>
            </a:r>
          </a:p>
        </p:txBody>
      </p:sp>
    </p:spTree>
    <p:extLst>
      <p:ext uri="{BB962C8B-B14F-4D97-AF65-F5344CB8AC3E}">
        <p14:creationId xmlns:p14="http://schemas.microsoft.com/office/powerpoint/2010/main" val="1033451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1223493"/>
            <a:ext cx="10352446" cy="52932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dirty="0" smtClean="0"/>
              <a:t>Соціокультурні </a:t>
            </a:r>
            <a:r>
              <a:rPr lang="uk-UA" b="1" dirty="0"/>
              <a:t>детермінанти розвитку публічної служби особливого призначення</a:t>
            </a:r>
            <a:r>
              <a:rPr lang="uk-UA" b="1" dirty="0" smtClean="0"/>
              <a:t>.</a:t>
            </a:r>
          </a:p>
          <a:p>
            <a:pPr marL="0" indent="0">
              <a:buNone/>
            </a:pPr>
            <a:endParaRPr lang="uk-UA" b="1" dirty="0"/>
          </a:p>
          <a:p>
            <a:r>
              <a:rPr lang="uk-UA" dirty="0"/>
              <a:t>Об’єктивна професійна культура. </a:t>
            </a:r>
            <a:endParaRPr lang="uk-UA" dirty="0" smtClean="0"/>
          </a:p>
          <a:p>
            <a:r>
              <a:rPr lang="uk-UA" dirty="0" smtClean="0"/>
              <a:t>Суб’єктивна </a:t>
            </a:r>
            <a:r>
              <a:rPr lang="uk-UA" dirty="0"/>
              <a:t>професійна культура. </a:t>
            </a:r>
            <a:endParaRPr lang="uk-UA" dirty="0" smtClean="0"/>
          </a:p>
          <a:p>
            <a:r>
              <a:rPr lang="uk-UA" dirty="0" smtClean="0"/>
              <a:t>Домінуюча </a:t>
            </a:r>
            <a:r>
              <a:rPr lang="uk-UA" dirty="0"/>
              <a:t>професійна культура і субкультури соціально орієнтованих і орієнтованих на внутрішню організацію підрозділів. </a:t>
            </a:r>
            <a:endParaRPr lang="uk-UA" dirty="0" smtClean="0"/>
          </a:p>
          <a:p>
            <a:r>
              <a:rPr lang="uk-UA" dirty="0" smtClean="0"/>
              <a:t>Специфічні </a:t>
            </a:r>
            <a:r>
              <a:rPr lang="uk-UA" dirty="0"/>
              <a:t>функції професійної культури службовців публічної служби особливого призначення. </a:t>
            </a:r>
            <a:endParaRPr lang="uk-UA" dirty="0" smtClean="0"/>
          </a:p>
          <a:p>
            <a:r>
              <a:rPr lang="uk-UA" dirty="0" smtClean="0"/>
              <a:t>Рівень </a:t>
            </a:r>
            <a:r>
              <a:rPr lang="uk-UA" dirty="0"/>
              <a:t>спеціальної культури. </a:t>
            </a:r>
            <a:endParaRPr lang="uk-UA" dirty="0" smtClean="0"/>
          </a:p>
          <a:p>
            <a:r>
              <a:rPr lang="uk-UA" dirty="0" smtClean="0"/>
              <a:t>Міжнародний </a:t>
            </a:r>
            <a:r>
              <a:rPr lang="uk-UA" dirty="0"/>
              <a:t>Кодекс поведінки державних посадових осіб. </a:t>
            </a:r>
            <a:endParaRPr lang="uk-UA" dirty="0" smtClean="0"/>
          </a:p>
          <a:p>
            <a:r>
              <a:rPr lang="uk-UA" dirty="0" smtClean="0"/>
              <a:t>Особливий </a:t>
            </a:r>
            <a:r>
              <a:rPr lang="uk-UA" dirty="0"/>
              <a:t>режим відповідальності службовців органів особливого призначення. </a:t>
            </a:r>
            <a:endParaRPr lang="uk-UA" dirty="0" smtClean="0"/>
          </a:p>
          <a:p>
            <a:r>
              <a:rPr lang="uk-UA" dirty="0" smtClean="0"/>
              <a:t>Державна </a:t>
            </a:r>
            <a:r>
              <a:rPr lang="uk-UA" dirty="0"/>
              <a:t>дисципліна. </a:t>
            </a:r>
            <a:endParaRPr lang="uk-UA" dirty="0" smtClean="0"/>
          </a:p>
          <a:p>
            <a:r>
              <a:rPr lang="uk-UA" dirty="0" smtClean="0"/>
              <a:t>Службова </a:t>
            </a:r>
            <a:r>
              <a:rPr lang="uk-UA" dirty="0"/>
              <a:t>дисципліна службовців органів особливого призначення.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56458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246" y="1416676"/>
            <a:ext cx="10341734" cy="49970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/>
              <a:t>Організація публічної служби особливого призначення в зарубіжних </a:t>
            </a:r>
            <a:r>
              <a:rPr lang="uk-UA" b="1" dirty="0" smtClean="0"/>
              <a:t>країнах.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Законодавстві Латвії у сфері публічної  служби особливого призначення. Закон Польщі «Про цивільну службу». Закон Естонії «Про публічну службу». </a:t>
            </a:r>
          </a:p>
          <a:p>
            <a:r>
              <a:rPr lang="uk-UA" dirty="0"/>
              <a:t>Спеціалізовані корпуси державної цивільної служби. Віднесення служби в податковій адміністрації, митній службі, органах юстиції тощо до корпусу спеціалізованої служби. </a:t>
            </a:r>
            <a:endParaRPr lang="uk-UA" dirty="0" smtClean="0"/>
          </a:p>
          <a:p>
            <a:r>
              <a:rPr lang="uk-UA" dirty="0" smtClean="0"/>
              <a:t>Зарубіжний </a:t>
            </a:r>
            <a:r>
              <a:rPr lang="uk-UA" dirty="0"/>
              <a:t>досвід організації діяльності мілітаризованої (правоохоронної) служби. </a:t>
            </a:r>
            <a:endParaRPr lang="uk-UA" dirty="0" smtClean="0"/>
          </a:p>
          <a:p>
            <a:r>
              <a:rPr lang="uk-UA" dirty="0" smtClean="0"/>
              <a:t>Модель </a:t>
            </a:r>
            <a:r>
              <a:rPr lang="uk-UA" dirty="0"/>
              <a:t>«безпеки правоохоронних органів» провідних країн світу. </a:t>
            </a:r>
            <a:endParaRPr lang="uk-UA" dirty="0" smtClean="0"/>
          </a:p>
          <a:p>
            <a:r>
              <a:rPr lang="uk-UA" dirty="0" smtClean="0"/>
              <a:t>Моделі </a:t>
            </a:r>
            <a:r>
              <a:rPr lang="uk-UA" dirty="0"/>
              <a:t>забезпечення внутрішньої безпеки в країнах ЄС.  </a:t>
            </a:r>
            <a:endParaRPr lang="uk-UA" dirty="0" smtClean="0"/>
          </a:p>
          <a:p>
            <a:r>
              <a:rPr lang="uk-UA" dirty="0" smtClean="0"/>
              <a:t>Децентралізована </a:t>
            </a:r>
            <a:r>
              <a:rPr lang="uk-UA" dirty="0"/>
              <a:t>(фрагментарна) модель поліцейської системи держави. </a:t>
            </a:r>
            <a:endParaRPr lang="uk-UA" dirty="0" smtClean="0"/>
          </a:p>
          <a:p>
            <a:r>
              <a:rPr lang="uk-UA" dirty="0" smtClean="0"/>
              <a:t>Комбінована </a:t>
            </a:r>
            <a:r>
              <a:rPr lang="uk-UA" dirty="0"/>
              <a:t>(інтегрована) модель управління поліцією.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07965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0835" y="1725769"/>
            <a:ext cx="9555142" cy="4919729"/>
          </a:xfrm>
        </p:spPr>
        <p:txBody>
          <a:bodyPr/>
          <a:lstStyle/>
          <a:p>
            <a:pPr marL="0" indent="0">
              <a:buNone/>
            </a:pPr>
            <a:r>
              <a:rPr lang="uk-UA" b="1" dirty="0" smtClean="0"/>
              <a:t>Оцінювання </a:t>
            </a:r>
            <a:r>
              <a:rPr lang="uk-UA" b="1" dirty="0"/>
              <a:t>розвитку посадових осіб публічної служби особливого призначення</a:t>
            </a:r>
            <a:r>
              <a:rPr lang="uk-UA" b="1" dirty="0" smtClean="0"/>
              <a:t>.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Показники складової навчання і зростання посадових осіб публічної служби особливого призначення. </a:t>
            </a:r>
            <a:endParaRPr lang="uk-UA" dirty="0" smtClean="0"/>
          </a:p>
          <a:p>
            <a:r>
              <a:rPr lang="uk-UA" dirty="0" smtClean="0"/>
              <a:t>Оцінка </a:t>
            </a:r>
            <a:r>
              <a:rPr lang="uk-UA" dirty="0"/>
              <a:t>стану продуктивності професійного середовища в органах особливого призначення. </a:t>
            </a:r>
            <a:endParaRPr lang="uk-UA" dirty="0" smtClean="0"/>
          </a:p>
          <a:p>
            <a:r>
              <a:rPr lang="uk-UA" dirty="0" smtClean="0"/>
              <a:t>Кодекси </a:t>
            </a:r>
            <a:r>
              <a:rPr lang="uk-UA" dirty="0"/>
              <a:t>поведінки посадової особи публічної служби особливого призначення. </a:t>
            </a:r>
            <a:endParaRPr lang="uk-UA" dirty="0" smtClean="0"/>
          </a:p>
          <a:p>
            <a:r>
              <a:rPr lang="uk-UA" dirty="0" smtClean="0"/>
              <a:t>Розвиток </a:t>
            </a:r>
            <a:r>
              <a:rPr lang="uk-UA" dirty="0"/>
              <a:t>психологічного потенціалу посадових осіб публічної служби особливого призначення. </a:t>
            </a:r>
          </a:p>
        </p:txBody>
      </p:sp>
    </p:spTree>
    <p:extLst>
      <p:ext uri="{BB962C8B-B14F-4D97-AF65-F5344CB8AC3E}">
        <p14:creationId xmlns:p14="http://schemas.microsoft.com/office/powerpoint/2010/main" val="1408558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ДЯКУЄМО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47288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</TotalTime>
  <Words>448</Words>
  <Application>Microsoft Office PowerPoint</Application>
  <PresentationFormat>Широкоэкранный</PresentationFormat>
  <Paragraphs>66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Ион</vt:lpstr>
      <vt:lpstr>ПУБЛІЧНА СЛУЖБА ОСОБЛИВОГО ПРИЗНАЧЕННЯ</vt:lpstr>
      <vt:lpstr>ЩО БУДЕМО ВИВЧАТИ?</vt:lpstr>
      <vt:lpstr>ЩО БУДЕМО ВИВЧАТИ?</vt:lpstr>
      <vt:lpstr>ЩО БУДЕМО ВИВЧАТИ?</vt:lpstr>
      <vt:lpstr>ЩО БУДЕМО ВИВЧАТИ?</vt:lpstr>
      <vt:lpstr>ЩО БУДЕМО ВИВЧАТИ?</vt:lpstr>
      <vt:lpstr>ЩО БУДЕМО ВИВЧАТИ?</vt:lpstr>
      <vt:lpstr>ЩО БУДЕМО ВИВЧАТИ?</vt:lpstr>
      <vt:lpstr>ДЯКУЄМО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ПУБЛІЧНА СЛУЖБА ОСОБЛИВОГО ПРИЗНАЧЕННЯ</dc:title>
  <dc:creator>Анна Мунько</dc:creator>
  <cp:lastModifiedBy>Анна Мунько</cp:lastModifiedBy>
  <cp:revision>1</cp:revision>
  <dcterms:created xsi:type="dcterms:W3CDTF">2020-11-19T20:24:36Z</dcterms:created>
  <dcterms:modified xsi:type="dcterms:W3CDTF">2020-11-19T20:29:50Z</dcterms:modified>
</cp:coreProperties>
</file>