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11/19/2020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BD862E7-95FA-4FC4-9EC5-DDBFA8DC7417}" type="datetimeFigureOut">
              <a:rPr lang="en-US" dirty="0"/>
              <a:t>11/19/2020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DB987F2-A784-4F72-BB57-0E9EACDE722E}" type="datetimeFigureOut">
              <a:rPr lang="en-US" dirty="0"/>
              <a:t>11/19/2020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0BBD51E-4B19-444E-85C0-DBD7EB6263F4}" type="datetimeFigureOut">
              <a:rPr lang="en-US" dirty="0"/>
              <a:t>11/19/2020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F0D7255A-4AD5-4D3E-9A0A-689DA3BA976C}" type="datetimeFigureOut">
              <a:rPr lang="en-US" dirty="0"/>
              <a:t>11/19/2020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3EE0AD15-87AC-45B2-9EE5-8D165AF83CD7}" type="datetimeFigureOut">
              <a:rPr lang="en-US" dirty="0"/>
              <a:t>11/19/2020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FCC40CCD-F0D6-4CC2-A4C8-2D7D0D875F02}" type="datetimeFigureOut">
              <a:rPr lang="en-US" dirty="0"/>
              <a:t>11/19/2020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11/19/2020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11/19/2020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11/19/2020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9A00F7B-89C5-4DF7-A309-6263220147D4}" type="datetimeFigureOut">
              <a:rPr lang="en-US" dirty="0"/>
              <a:t>11/19/2020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11/19/2020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0322" y="3030008"/>
            <a:ext cx="4698355" cy="290617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594123" y="3030008"/>
            <a:ext cx="4700059" cy="290617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11/19/2020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11/19/2020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11/19/2020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3CDCB01F-D966-4C62-B900-0BE008A90C98}" type="datetimeFigureOut">
              <a:rPr lang="en-US" dirty="0"/>
              <a:t>11/19/2020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5E73A0EA-7DC7-4964-BB97-B173EF3B859A}" type="datetimeFigureOut">
              <a:rPr lang="en-US" dirty="0"/>
              <a:t>11/19/2020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11/19/2020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4412" y="2772345"/>
            <a:ext cx="8144134" cy="1373070"/>
          </a:xfrm>
        </p:spPr>
        <p:txBody>
          <a:bodyPr/>
          <a:lstStyle/>
          <a:p>
            <a:r>
              <a:rPr lang="ru-RU" dirty="0"/>
              <a:t>ПУБЛІЧНЕ УПРАВЛІННЯ РЕГІОНАЛЬНИМ РОЗВИТКОМ В УКРАЇНІ</a:t>
            </a:r>
            <a:endParaRPr lang="uk-UA" dirty="0"/>
          </a:p>
        </p:txBody>
      </p:sp>
    </p:spTree>
    <p:extLst>
      <p:ext uri="{BB962C8B-B14F-4D97-AF65-F5344CB8AC3E}">
        <p14:creationId xmlns:p14="http://schemas.microsoft.com/office/powerpoint/2010/main" val="1752160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ЩО БУДМЕО ВИВЧАТИ?</a:t>
            </a:r>
            <a:endParaRPr lang="uk-UA" dirty="0"/>
          </a:p>
        </p:txBody>
      </p:sp>
      <p:sp>
        <p:nvSpPr>
          <p:cNvPr id="3" name="Объект 2"/>
          <p:cNvSpPr>
            <a:spLocks noGrp="1"/>
          </p:cNvSpPr>
          <p:nvPr>
            <p:ph idx="1"/>
          </p:nvPr>
        </p:nvSpPr>
        <p:spPr/>
        <p:txBody>
          <a:bodyPr/>
          <a:lstStyle/>
          <a:p>
            <a:pPr marL="0" indent="0">
              <a:buNone/>
            </a:pPr>
            <a:r>
              <a:rPr lang="uk-UA" b="1" dirty="0"/>
              <a:t>Тема 1.  Загальне поняття державної регіональної політики та актуальні проблеми регіону в </a:t>
            </a:r>
            <a:r>
              <a:rPr lang="uk-UA" b="1" dirty="0" smtClean="0"/>
              <a:t>Україні</a:t>
            </a:r>
          </a:p>
          <a:p>
            <a:pPr marL="0" indent="0">
              <a:buNone/>
            </a:pPr>
            <a:endParaRPr lang="uk-UA" dirty="0"/>
          </a:p>
          <a:p>
            <a:r>
              <a:rPr lang="uk-UA" dirty="0"/>
              <a:t>Предмет і завдання науки. Регіон як об’єкт дослідження. Економічні, соціальні та екологічні проблеми регіону і </a:t>
            </a:r>
            <a:r>
              <a:rPr lang="uk-UA" dirty="0" err="1"/>
              <a:t>шяхи</a:t>
            </a:r>
            <a:r>
              <a:rPr lang="uk-UA" dirty="0"/>
              <a:t> їх вирішення. Мета та головні напрямки публічного управління регіональним розвитком в Україні. Економічне районування України. Економічні, соціальні та екологічні проблеми регіону і шляхи їх вирішення</a:t>
            </a:r>
          </a:p>
          <a:p>
            <a:pPr marL="0" indent="0">
              <a:buNone/>
            </a:pPr>
            <a:endParaRPr lang="uk-UA" dirty="0"/>
          </a:p>
        </p:txBody>
      </p:sp>
    </p:spTree>
    <p:extLst>
      <p:ext uri="{BB962C8B-B14F-4D97-AF65-F5344CB8AC3E}">
        <p14:creationId xmlns:p14="http://schemas.microsoft.com/office/powerpoint/2010/main" val="2672770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ЩО БУДМЕО ВИВЧАТИ?</a:t>
            </a:r>
          </a:p>
        </p:txBody>
      </p:sp>
      <p:sp>
        <p:nvSpPr>
          <p:cNvPr id="3" name="Объект 2"/>
          <p:cNvSpPr>
            <a:spLocks noGrp="1"/>
          </p:cNvSpPr>
          <p:nvPr>
            <p:ph idx="1"/>
          </p:nvPr>
        </p:nvSpPr>
        <p:spPr>
          <a:xfrm>
            <a:off x="680321" y="2336872"/>
            <a:ext cx="9613861" cy="4411657"/>
          </a:xfrm>
        </p:spPr>
        <p:txBody>
          <a:bodyPr>
            <a:normAutofit lnSpcReduction="10000"/>
          </a:bodyPr>
          <a:lstStyle/>
          <a:p>
            <a:pPr marL="0" indent="0">
              <a:buNone/>
            </a:pPr>
            <a:r>
              <a:rPr lang="uk-UA" b="1" dirty="0"/>
              <a:t>Тема 2. Стан і проблеми публічного управління  регіональним розвитком в  </a:t>
            </a:r>
            <a:r>
              <a:rPr lang="uk-UA" b="1" dirty="0" smtClean="0"/>
              <a:t>Україні</a:t>
            </a:r>
          </a:p>
          <a:p>
            <a:pPr marL="0" indent="0">
              <a:buNone/>
            </a:pPr>
            <a:endParaRPr lang="uk-UA" dirty="0"/>
          </a:p>
          <a:p>
            <a:r>
              <a:rPr lang="uk-UA" dirty="0"/>
              <a:t>Інституційне забезпечення реалізації державної регіональної політики: стан, проблеми та перспективи. Суб’єкти формування та реалізації державної регіональної політики. Нормативно-правове забезпечення регіонального розвитку. Механізми державного регулювання територіального розвитку та застосування процесуального підходу до перетворення системи управління регіоном.  Формування та вдосконалення національної системи управління територіями. Залучення недержавних структур до участі в забезпеченні програм регіонального розвитку.</a:t>
            </a:r>
          </a:p>
          <a:p>
            <a:endParaRPr lang="uk-UA" dirty="0"/>
          </a:p>
        </p:txBody>
      </p:sp>
    </p:spTree>
    <p:extLst>
      <p:ext uri="{BB962C8B-B14F-4D97-AF65-F5344CB8AC3E}">
        <p14:creationId xmlns:p14="http://schemas.microsoft.com/office/powerpoint/2010/main" val="4192704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ЩО БУДМЕО ВИВЧАТИ?</a:t>
            </a:r>
          </a:p>
        </p:txBody>
      </p:sp>
      <p:sp>
        <p:nvSpPr>
          <p:cNvPr id="3" name="Объект 2"/>
          <p:cNvSpPr>
            <a:spLocks noGrp="1"/>
          </p:cNvSpPr>
          <p:nvPr>
            <p:ph idx="1"/>
          </p:nvPr>
        </p:nvSpPr>
        <p:spPr>
          <a:xfrm>
            <a:off x="680321" y="2336873"/>
            <a:ext cx="9613861" cy="4373020"/>
          </a:xfrm>
        </p:spPr>
        <p:txBody>
          <a:bodyPr>
            <a:normAutofit fontScale="92500"/>
          </a:bodyPr>
          <a:lstStyle/>
          <a:p>
            <a:pPr marL="0" indent="0">
              <a:buNone/>
            </a:pPr>
            <a:r>
              <a:rPr lang="uk-UA" b="1" dirty="0" smtClean="0"/>
              <a:t>Тема </a:t>
            </a:r>
            <a:r>
              <a:rPr lang="uk-UA" b="1" dirty="0"/>
              <a:t>3. Реформування адміністративно-територіального устрою як чинник регіонального розвитку в </a:t>
            </a:r>
            <a:r>
              <a:rPr lang="uk-UA" b="1" dirty="0" smtClean="0"/>
              <a:t>Україні</a:t>
            </a:r>
          </a:p>
          <a:p>
            <a:pPr marL="0" indent="0">
              <a:buNone/>
            </a:pPr>
            <a:endParaRPr lang="uk-UA" dirty="0"/>
          </a:p>
          <a:p>
            <a:r>
              <a:rPr lang="uk-UA" dirty="0"/>
              <a:t>Методологічні засади реформування адміністративно-територіального устрою держави. Формування державної території та адміністративно-територіального устрою України в дорадянський період. Трансформації адміністративно-територіального устрою в радянській Україні. Концептуальні засади адміністративно-територіальної реформи.  Інструментарій та механізм регіональної політики країн Європи. Міжрегіональне співробітництво в Європі. Регіональна динаміка в глобальній економіці. Сучасні моделі регіонального розвитку. Головні принципи та мета формування регіональної політики ЄС.</a:t>
            </a:r>
          </a:p>
          <a:p>
            <a:endParaRPr lang="uk-UA" dirty="0"/>
          </a:p>
        </p:txBody>
      </p:sp>
    </p:spTree>
    <p:extLst>
      <p:ext uri="{BB962C8B-B14F-4D97-AF65-F5344CB8AC3E}">
        <p14:creationId xmlns:p14="http://schemas.microsoft.com/office/powerpoint/2010/main" val="1742964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ЩО БУДМЕО ВИВЧАТИ?</a:t>
            </a:r>
          </a:p>
        </p:txBody>
      </p:sp>
      <p:sp>
        <p:nvSpPr>
          <p:cNvPr id="3" name="Объект 2"/>
          <p:cNvSpPr>
            <a:spLocks noGrp="1"/>
          </p:cNvSpPr>
          <p:nvPr>
            <p:ph idx="1"/>
          </p:nvPr>
        </p:nvSpPr>
        <p:spPr>
          <a:xfrm>
            <a:off x="680321" y="2336873"/>
            <a:ext cx="9613861" cy="4282868"/>
          </a:xfrm>
        </p:spPr>
        <p:txBody>
          <a:bodyPr>
            <a:normAutofit/>
          </a:bodyPr>
          <a:lstStyle/>
          <a:p>
            <a:pPr marL="0" indent="0">
              <a:buNone/>
            </a:pPr>
            <a:r>
              <a:rPr lang="uk-UA" b="1" dirty="0"/>
              <a:t>Тема 4. Фактори формування регіональної політики. Поняття централізації та децентралізації в управлінні територіальним </a:t>
            </a:r>
            <a:r>
              <a:rPr lang="uk-UA" b="1" dirty="0" smtClean="0"/>
              <a:t>розвитком</a:t>
            </a:r>
          </a:p>
          <a:p>
            <a:pPr marL="0" indent="0">
              <a:buNone/>
            </a:pPr>
            <a:endParaRPr lang="uk-UA" dirty="0"/>
          </a:p>
          <a:p>
            <a:r>
              <a:rPr lang="uk-UA" dirty="0"/>
              <a:t>Внутрішні та зовнішні фактори формування регіональної політики. Інтегральний потенціал території як базова властивість регіону. Трансформація співвідношення централізації та децентралізації. Зміст централізації та децентралізації в управлінні регіональним розвитком. Базові форми децентралізації управління регіональним розвитком. Інтегральний потенціал території як базова властивість регіону.</a:t>
            </a:r>
          </a:p>
          <a:p>
            <a:endParaRPr lang="uk-UA" dirty="0"/>
          </a:p>
        </p:txBody>
      </p:sp>
    </p:spTree>
    <p:extLst>
      <p:ext uri="{BB962C8B-B14F-4D97-AF65-F5344CB8AC3E}">
        <p14:creationId xmlns:p14="http://schemas.microsoft.com/office/powerpoint/2010/main" val="1890546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ЩО БУДМЕО ВИВЧАТИ?</a:t>
            </a:r>
          </a:p>
        </p:txBody>
      </p:sp>
      <p:sp>
        <p:nvSpPr>
          <p:cNvPr id="3" name="Объект 2"/>
          <p:cNvSpPr>
            <a:spLocks noGrp="1"/>
          </p:cNvSpPr>
          <p:nvPr>
            <p:ph idx="1"/>
          </p:nvPr>
        </p:nvSpPr>
        <p:spPr>
          <a:xfrm>
            <a:off x="680321" y="2336872"/>
            <a:ext cx="9957628" cy="4321505"/>
          </a:xfrm>
        </p:spPr>
        <p:txBody>
          <a:bodyPr>
            <a:normAutofit lnSpcReduction="10000"/>
          </a:bodyPr>
          <a:lstStyle/>
          <a:p>
            <a:pPr marL="0" indent="0">
              <a:buNone/>
            </a:pPr>
            <a:r>
              <a:rPr lang="uk-UA" b="1" dirty="0" smtClean="0"/>
              <a:t>Тема </a:t>
            </a:r>
            <a:r>
              <a:rPr lang="uk-UA" b="1" dirty="0"/>
              <a:t>5. Державна регіональна політика в контексті Закону України «Про основні засади державної регіональної політики</a:t>
            </a:r>
            <a:r>
              <a:rPr lang="uk-UA" b="1" dirty="0" smtClean="0"/>
              <a:t>»</a:t>
            </a:r>
          </a:p>
          <a:p>
            <a:pPr marL="0" indent="0">
              <a:buNone/>
            </a:pPr>
            <a:endParaRPr lang="uk-UA" dirty="0"/>
          </a:p>
          <a:p>
            <a:r>
              <a:rPr lang="uk-UA" dirty="0"/>
              <a:t>Мета,  принципи  та пріоритети державної регіональної політики. Законодавча база з питань державної регіональної політики. Формування та реалізація державної регіональної  політики. Суб’єкти  та об’єкти державної регіональної політики. Фінансове забезпечення державної регіональної політики. Економічне районування України. Гармонійне поєднання державного управління та місцевого самоврядування у розвитку регіональної соціальної політики. Фактори формування конкурентоспроможності регіону. Обмеження та негативні фактори, що впливають на </a:t>
            </a:r>
            <a:r>
              <a:rPr lang="uk-UA" dirty="0" err="1"/>
              <a:t>конкурентноспроможність</a:t>
            </a:r>
            <a:r>
              <a:rPr lang="uk-UA" dirty="0"/>
              <a:t> регіону</a:t>
            </a:r>
          </a:p>
          <a:p>
            <a:endParaRPr lang="uk-UA" dirty="0"/>
          </a:p>
        </p:txBody>
      </p:sp>
    </p:spTree>
    <p:extLst>
      <p:ext uri="{BB962C8B-B14F-4D97-AF65-F5344CB8AC3E}">
        <p14:creationId xmlns:p14="http://schemas.microsoft.com/office/powerpoint/2010/main" val="111531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ДЯКУЄМО ЗА УВАГУ!</a:t>
            </a:r>
            <a:endParaRPr lang="uk-UA" dirty="0"/>
          </a:p>
        </p:txBody>
      </p:sp>
    </p:spTree>
    <p:extLst>
      <p:ext uri="{BB962C8B-B14F-4D97-AF65-F5344CB8AC3E}">
        <p14:creationId xmlns:p14="http://schemas.microsoft.com/office/powerpoint/2010/main" val="806862905"/>
      </p:ext>
    </p:extLst>
  </p:cSld>
  <p:clrMapOvr>
    <a:masterClrMapping/>
  </p:clrMapOvr>
</p:sld>
</file>

<file path=ppt/theme/theme1.xml><?xml version="1.0" encoding="utf-8"?>
<a:theme xmlns:a="http://schemas.openxmlformats.org/drawingml/2006/main" name="Берлин">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TM04033917[[fn=Берлин]]</Template>
  <TotalTime>3</TotalTime>
  <Words>388</Words>
  <Application>Microsoft Office PowerPoint</Application>
  <PresentationFormat>Широкоэкранный</PresentationFormat>
  <Paragraphs>22</Paragraphs>
  <Slides>7</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7</vt:i4>
      </vt:variant>
    </vt:vector>
  </HeadingPairs>
  <TitlesOfParts>
    <vt:vector size="10" baseType="lpstr">
      <vt:lpstr>Arial</vt:lpstr>
      <vt:lpstr>Trebuchet MS</vt:lpstr>
      <vt:lpstr>Берлин</vt:lpstr>
      <vt:lpstr>ПУБЛІЧНЕ УПРАВЛІННЯ РЕГІОНАЛЬНИМ РОЗВИТКОМ В УКРАЇНІ</vt:lpstr>
      <vt:lpstr>ЩО БУДМЕО ВИВЧАТИ?</vt:lpstr>
      <vt:lpstr>ЩО БУДМЕО ВИВЧАТИ?</vt:lpstr>
      <vt:lpstr>ЩО БУДМЕО ВИВЧАТИ?</vt:lpstr>
      <vt:lpstr>ЩО БУДМЕО ВИВЧАТИ?</vt:lpstr>
      <vt:lpstr>ЩО БУДМЕО ВИВЧАТИ?</vt:lpstr>
      <vt:lpstr>ДЯКУЄМО ЗА УВАГУ!</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ПУБЛІЧНЕ УПРАВЛІННЯ РЕГІОНАЛЬНИМ РОЗВИТКОМ В УКРАЇНІ</dc:title>
  <dc:creator>Анна Мунько</dc:creator>
  <cp:lastModifiedBy>Анна Мунько</cp:lastModifiedBy>
  <cp:revision>1</cp:revision>
  <dcterms:created xsi:type="dcterms:W3CDTF">2020-11-19T20:16:13Z</dcterms:created>
  <dcterms:modified xsi:type="dcterms:W3CDTF">2020-11-19T20:19:22Z</dcterms:modified>
</cp:coreProperties>
</file>