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/>
              <a:t>ПУБЛІЧНА ПОЛІТИКА </a:t>
            </a:r>
            <a:r>
              <a:rPr lang="ru-RU" sz="4800" dirty="0" smtClean="0"/>
              <a:t>У СФЕРІ </a:t>
            </a:r>
            <a:r>
              <a:rPr lang="ru-RU" sz="4800" dirty="0"/>
              <a:t>СОЦІАЛЬНОГО ЗАХИСТУ НАСЕЛЕННЯ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158434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b="1" dirty="0"/>
              <a:t>Тема 1. Теоретичні основи публічного управління в сфері соціального захисту населення</a:t>
            </a:r>
            <a:r>
              <a:rPr lang="uk-UA" sz="2000" b="1" dirty="0" smtClean="0"/>
              <a:t>.</a:t>
            </a:r>
          </a:p>
          <a:p>
            <a:pPr marL="0" indent="0">
              <a:buNone/>
            </a:pPr>
            <a:endParaRPr lang="uk-UA" sz="2000" dirty="0"/>
          </a:p>
          <a:p>
            <a:r>
              <a:rPr lang="uk-UA" sz="2000" dirty="0"/>
              <a:t>Поняття та мета соціального захисту. </a:t>
            </a:r>
            <a:endParaRPr lang="uk-UA" sz="2000" dirty="0" smtClean="0"/>
          </a:p>
          <a:p>
            <a:r>
              <a:rPr lang="uk-UA" sz="2000" dirty="0" smtClean="0"/>
              <a:t>Сутність </a:t>
            </a:r>
            <a:r>
              <a:rPr lang="uk-UA" sz="2000" dirty="0"/>
              <a:t>категорій «соціальне забезпечення», «соціальна допомога» і «соціальна підтримка». </a:t>
            </a:r>
            <a:endParaRPr lang="uk-UA" sz="2000" dirty="0" smtClean="0"/>
          </a:p>
          <a:p>
            <a:r>
              <a:rPr lang="uk-UA" sz="2000" dirty="0" smtClean="0"/>
              <a:t>Соціальна </a:t>
            </a:r>
            <a:r>
              <a:rPr lang="uk-UA" sz="2000" dirty="0"/>
              <a:t>політика. </a:t>
            </a:r>
            <a:endParaRPr lang="uk-UA" sz="2000" dirty="0" smtClean="0"/>
          </a:p>
          <a:p>
            <a:r>
              <a:rPr lang="uk-UA" sz="2000" dirty="0" smtClean="0"/>
              <a:t>Соціальний </a:t>
            </a:r>
            <a:r>
              <a:rPr lang="uk-UA" sz="2000" dirty="0"/>
              <a:t>захист як важлива складова соціальної політики.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229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400" b="1" dirty="0" smtClean="0"/>
              <a:t>Тема </a:t>
            </a:r>
            <a:r>
              <a:rPr lang="uk-UA" sz="2400" b="1" dirty="0"/>
              <a:t>2. Система та повноваження суб’єктів публічної політики у сфері соціального захисту населення України</a:t>
            </a:r>
            <a:r>
              <a:rPr lang="uk-UA" sz="2400" b="1" dirty="0" smtClean="0"/>
              <a:t>.</a:t>
            </a:r>
          </a:p>
          <a:p>
            <a:pPr marL="0" indent="0">
              <a:buNone/>
            </a:pPr>
            <a:endParaRPr lang="uk-UA" sz="2400" dirty="0"/>
          </a:p>
          <a:p>
            <a:r>
              <a:rPr lang="uk-UA" sz="2400" dirty="0"/>
              <a:t>Повноваження Міністерства соціальної політики України та його органів у сфері соціального захисту. </a:t>
            </a:r>
            <a:endParaRPr lang="uk-UA" sz="2400" dirty="0" smtClean="0"/>
          </a:p>
          <a:p>
            <a:r>
              <a:rPr lang="uk-UA" sz="2400" dirty="0" smtClean="0"/>
              <a:t>Основні </a:t>
            </a:r>
            <a:r>
              <a:rPr lang="uk-UA" sz="2400" dirty="0"/>
              <a:t>функції Пенсійного фонду України та його регіональних органів. </a:t>
            </a:r>
            <a:endParaRPr lang="uk-UA" sz="2400" dirty="0" smtClean="0"/>
          </a:p>
          <a:p>
            <a:r>
              <a:rPr lang="uk-UA" sz="2400" dirty="0" smtClean="0"/>
              <a:t>Фонди </a:t>
            </a:r>
            <a:r>
              <a:rPr lang="uk-UA" sz="2400" dirty="0"/>
              <a:t>соціального страхування та їх органи.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243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/>
              <a:t>Тема 3. Державні соціальні стандарти та соціальні гарантії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Поняття, мета встановлення та принципи формування державних соціальних стандартів, державних соціальних гарантій, соціальних норм і нормативів. </a:t>
            </a:r>
            <a:endParaRPr lang="uk-UA" dirty="0" smtClean="0"/>
          </a:p>
          <a:p>
            <a:r>
              <a:rPr lang="uk-UA" dirty="0" smtClean="0"/>
              <a:t>Прожитковий </a:t>
            </a:r>
            <a:r>
              <a:rPr lang="uk-UA" dirty="0"/>
              <a:t>мінімум як базовий державний соціальний стандарт: поняття, значення у сфері соціального забезпечення. </a:t>
            </a:r>
            <a:endParaRPr lang="uk-UA" dirty="0" smtClean="0"/>
          </a:p>
          <a:p>
            <a:r>
              <a:rPr lang="uk-UA" dirty="0" smtClean="0"/>
              <a:t>Система </a:t>
            </a:r>
            <a:r>
              <a:rPr lang="uk-UA" dirty="0"/>
              <a:t>та класифікація соціальних нормативів. </a:t>
            </a:r>
            <a:endParaRPr lang="uk-UA" dirty="0" smtClean="0"/>
          </a:p>
          <a:p>
            <a:r>
              <a:rPr lang="uk-UA" dirty="0" smtClean="0"/>
              <a:t>Основні </a:t>
            </a:r>
            <a:r>
              <a:rPr lang="uk-UA" dirty="0"/>
              <a:t>державні соціальні гарантії, порядок їх визначення і затвердження, інші державні соціальні гарантії. </a:t>
            </a:r>
            <a:endParaRPr lang="uk-UA" dirty="0" smtClean="0"/>
          </a:p>
          <a:p>
            <a:r>
              <a:rPr lang="uk-UA" dirty="0" smtClean="0"/>
              <a:t>Проблеми </a:t>
            </a:r>
            <a:r>
              <a:rPr lang="uk-UA" dirty="0"/>
              <a:t>фінансового забезпечення державних соціальних гарантій.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172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b="1" dirty="0"/>
              <a:t>Тема 4. Соціальні пільги як вид соціального забезпечення</a:t>
            </a:r>
            <a:r>
              <a:rPr lang="uk-UA" sz="2000" b="1" dirty="0" smtClean="0"/>
              <a:t>.</a:t>
            </a:r>
          </a:p>
          <a:p>
            <a:pPr marL="0" indent="0">
              <a:buNone/>
            </a:pPr>
            <a:endParaRPr lang="uk-UA" sz="2000" dirty="0"/>
          </a:p>
          <a:p>
            <a:r>
              <a:rPr lang="uk-UA" sz="2000" dirty="0"/>
              <a:t>Поняття та ознаки соціальних пільг як виду соціального забезпечення. </a:t>
            </a:r>
            <a:endParaRPr lang="uk-UA" sz="2000" dirty="0" smtClean="0"/>
          </a:p>
          <a:p>
            <a:r>
              <a:rPr lang="uk-UA" sz="2000" dirty="0" smtClean="0"/>
              <a:t>Класифікація </a:t>
            </a:r>
            <a:r>
              <a:rPr lang="uk-UA" sz="2000" dirty="0"/>
              <a:t>соціальних пільг за суб’єктом. </a:t>
            </a:r>
            <a:endParaRPr lang="uk-UA" sz="2000" dirty="0" smtClean="0"/>
          </a:p>
          <a:p>
            <a:r>
              <a:rPr lang="uk-UA" sz="2000" dirty="0" smtClean="0"/>
              <a:t>Пільги</a:t>
            </a:r>
            <a:r>
              <a:rPr lang="uk-UA" sz="2000" dirty="0"/>
              <a:t>, які надаються для підтримки життя, а також при настанні інших соціальних ризиків. </a:t>
            </a:r>
            <a:endParaRPr lang="uk-UA" sz="2000" dirty="0" smtClean="0"/>
          </a:p>
          <a:p>
            <a:r>
              <a:rPr lang="uk-UA" sz="2000" dirty="0" smtClean="0"/>
              <a:t>Види </a:t>
            </a:r>
            <a:r>
              <a:rPr lang="uk-UA" sz="2000" dirty="0"/>
              <a:t>соціальних пільг за змістом. </a:t>
            </a:r>
            <a:endParaRPr lang="uk-UA" sz="2000" dirty="0" smtClean="0"/>
          </a:p>
          <a:p>
            <a:r>
              <a:rPr lang="uk-UA" sz="2000" dirty="0" smtClean="0"/>
              <a:t>Проблема </a:t>
            </a:r>
            <a:r>
              <a:rPr lang="uk-UA" sz="2000" dirty="0"/>
              <a:t>впорядкування та фінансування пільг. </a:t>
            </a:r>
            <a:endParaRPr lang="uk-UA" sz="2000" dirty="0" smtClean="0"/>
          </a:p>
          <a:p>
            <a:r>
              <a:rPr lang="uk-UA" sz="2000" dirty="0" smtClean="0"/>
              <a:t>Надання </a:t>
            </a:r>
            <a:r>
              <a:rPr lang="uk-UA" sz="2000" dirty="0"/>
              <a:t>пільг за принципом адресності.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7706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371600"/>
          </a:xfrm>
        </p:spPr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197735"/>
            <a:ext cx="10058400" cy="53447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2300" b="1" dirty="0"/>
              <a:t>Тема 5. Державні допомоги.</a:t>
            </a:r>
            <a:endParaRPr lang="uk-UA" sz="2300" dirty="0"/>
          </a:p>
          <a:p>
            <a:r>
              <a:rPr lang="uk-UA" sz="2300" dirty="0"/>
              <a:t>Поняття та ознаки державних допомог. </a:t>
            </a:r>
            <a:endParaRPr lang="uk-UA" sz="2300" dirty="0" smtClean="0"/>
          </a:p>
          <a:p>
            <a:r>
              <a:rPr lang="uk-UA" sz="2300" dirty="0" smtClean="0"/>
              <a:t>Система </a:t>
            </a:r>
            <a:r>
              <a:rPr lang="uk-UA" sz="2300" dirty="0"/>
              <a:t>державних допомог. </a:t>
            </a:r>
            <a:endParaRPr lang="uk-UA" sz="2300" dirty="0" smtClean="0"/>
          </a:p>
          <a:p>
            <a:r>
              <a:rPr lang="uk-UA" sz="2300" dirty="0" smtClean="0"/>
              <a:t>Правові </a:t>
            </a:r>
            <a:r>
              <a:rPr lang="uk-UA" sz="2300" dirty="0"/>
              <a:t>підстави призначення. </a:t>
            </a:r>
            <a:endParaRPr lang="uk-UA" sz="2300" dirty="0" smtClean="0"/>
          </a:p>
          <a:p>
            <a:r>
              <a:rPr lang="uk-UA" sz="2300" dirty="0" smtClean="0"/>
              <a:t>Особливості </a:t>
            </a:r>
            <a:r>
              <a:rPr lang="uk-UA" sz="2300" dirty="0"/>
              <a:t>фінансування державних допомог. </a:t>
            </a:r>
            <a:endParaRPr lang="uk-UA" sz="2300" dirty="0" smtClean="0"/>
          </a:p>
          <a:p>
            <a:r>
              <a:rPr lang="uk-UA" sz="2300" dirty="0" smtClean="0"/>
              <a:t>Загальні </a:t>
            </a:r>
            <a:r>
              <a:rPr lang="uk-UA" sz="2300" dirty="0"/>
              <a:t>державні допомоги. </a:t>
            </a:r>
            <a:endParaRPr lang="uk-UA" sz="2300" dirty="0" smtClean="0"/>
          </a:p>
          <a:p>
            <a:r>
              <a:rPr lang="uk-UA" sz="2300" dirty="0" smtClean="0"/>
              <a:t>Державні </a:t>
            </a:r>
            <a:r>
              <a:rPr lang="uk-UA" sz="2300" dirty="0"/>
              <a:t>допомоги сім’ям з дітьми: суб’єкти, види, правові умови призначення та виплати. </a:t>
            </a:r>
            <a:endParaRPr lang="uk-UA" sz="2300" dirty="0" smtClean="0"/>
          </a:p>
          <a:p>
            <a:r>
              <a:rPr lang="uk-UA" sz="2300" dirty="0" smtClean="0"/>
              <a:t>Допомога </a:t>
            </a:r>
            <a:r>
              <a:rPr lang="uk-UA" sz="2300" dirty="0"/>
              <a:t>в разі вагітності та пологів. </a:t>
            </a:r>
            <a:endParaRPr lang="uk-UA" sz="2300" dirty="0" smtClean="0"/>
          </a:p>
          <a:p>
            <a:r>
              <a:rPr lang="uk-UA" sz="2300" dirty="0" smtClean="0"/>
              <a:t>Одноразова </a:t>
            </a:r>
            <a:r>
              <a:rPr lang="uk-UA" sz="2300" dirty="0"/>
              <a:t>допомога при народженні дитини. </a:t>
            </a:r>
            <a:endParaRPr lang="uk-UA" sz="2300" dirty="0" smtClean="0"/>
          </a:p>
          <a:p>
            <a:r>
              <a:rPr lang="uk-UA" sz="2300" dirty="0" smtClean="0"/>
              <a:t>Допомога </a:t>
            </a:r>
            <a:r>
              <a:rPr lang="uk-UA" sz="2300" dirty="0"/>
              <a:t>у зв’язку з доглядом за дитиною. </a:t>
            </a:r>
            <a:endParaRPr lang="uk-UA" sz="2300" dirty="0" smtClean="0"/>
          </a:p>
          <a:p>
            <a:r>
              <a:rPr lang="uk-UA" sz="2300" dirty="0" smtClean="0"/>
              <a:t>Допомога </a:t>
            </a:r>
            <a:r>
              <a:rPr lang="uk-UA" sz="2300" dirty="0"/>
              <a:t>малозабезпеченим категоріям населення. </a:t>
            </a:r>
            <a:endParaRPr lang="uk-UA" sz="2300" dirty="0" smtClean="0"/>
          </a:p>
          <a:p>
            <a:r>
              <a:rPr lang="uk-UA" sz="2300" dirty="0" smtClean="0"/>
              <a:t>Державні </a:t>
            </a:r>
            <a:r>
              <a:rPr lang="uk-UA" sz="2300" dirty="0"/>
              <a:t>допомоги дітям-інвалідам та інвалідам з дитинства. </a:t>
            </a:r>
            <a:endParaRPr lang="uk-UA" sz="2300" dirty="0" smtClean="0"/>
          </a:p>
          <a:p>
            <a:r>
              <a:rPr lang="uk-UA" sz="2300" dirty="0" smtClean="0"/>
              <a:t>Поняття </a:t>
            </a:r>
            <a:r>
              <a:rPr lang="uk-UA" sz="2300" dirty="0"/>
              <a:t>житлових субсидій та правові засади їх призначення. </a:t>
            </a:r>
            <a:endParaRPr lang="uk-UA" sz="2300" dirty="0" smtClean="0"/>
          </a:p>
          <a:p>
            <a:r>
              <a:rPr lang="uk-UA" sz="2300" dirty="0" smtClean="0"/>
              <a:t>Медична </a:t>
            </a:r>
            <a:r>
              <a:rPr lang="uk-UA" sz="2300" dirty="0"/>
              <a:t>допомога громадянам в Україні. Поняття та види спеціальних державних допомог.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64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0208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/>
              <a:t>Тема 6. Пенсійне забезпечення в Україні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Загальне поняття пенсій та їх види. </a:t>
            </a:r>
            <a:endParaRPr lang="uk-UA" dirty="0" smtClean="0"/>
          </a:p>
          <a:p>
            <a:r>
              <a:rPr lang="uk-UA" dirty="0" smtClean="0"/>
              <a:t>Поняття </a:t>
            </a:r>
            <a:r>
              <a:rPr lang="uk-UA" dirty="0"/>
              <a:t>пенсій за віком. </a:t>
            </a:r>
            <a:endParaRPr lang="uk-UA" dirty="0" smtClean="0"/>
          </a:p>
          <a:p>
            <a:r>
              <a:rPr lang="uk-UA" dirty="0" smtClean="0"/>
              <a:t>Особливості </a:t>
            </a:r>
            <a:r>
              <a:rPr lang="uk-UA" dirty="0"/>
              <a:t>пільгового пенсійного забезпечення за віком. </a:t>
            </a:r>
            <a:endParaRPr lang="uk-UA" dirty="0" smtClean="0"/>
          </a:p>
          <a:p>
            <a:r>
              <a:rPr lang="uk-UA" dirty="0" smtClean="0"/>
              <a:t>Пенсії </a:t>
            </a:r>
            <a:r>
              <a:rPr lang="uk-UA" dirty="0"/>
              <a:t>по інвалідності. </a:t>
            </a:r>
            <a:endParaRPr lang="uk-UA" dirty="0" smtClean="0"/>
          </a:p>
          <a:p>
            <a:r>
              <a:rPr lang="uk-UA" dirty="0" smtClean="0"/>
              <a:t>Поняття </a:t>
            </a:r>
            <a:r>
              <a:rPr lang="uk-UA" dirty="0"/>
              <a:t>пенсії у зв’язку з втратою годувальника. </a:t>
            </a:r>
            <a:endParaRPr lang="uk-UA" dirty="0" smtClean="0"/>
          </a:p>
          <a:p>
            <a:r>
              <a:rPr lang="uk-UA" dirty="0" smtClean="0"/>
              <a:t>Соціальні </a:t>
            </a:r>
            <a:r>
              <a:rPr lang="uk-UA" dirty="0"/>
              <a:t>пенсії. </a:t>
            </a:r>
            <a:endParaRPr lang="uk-UA" dirty="0" smtClean="0"/>
          </a:p>
          <a:p>
            <a:r>
              <a:rPr lang="uk-UA" dirty="0" smtClean="0"/>
              <a:t>Особливості </a:t>
            </a:r>
            <a:r>
              <a:rPr lang="uk-UA" dirty="0"/>
              <a:t>пенсійного забезпечення осіб, які мають особливі заслуги перед Україною. </a:t>
            </a:r>
            <a:endParaRPr lang="uk-UA" dirty="0" smtClean="0"/>
          </a:p>
          <a:p>
            <a:r>
              <a:rPr lang="uk-UA" dirty="0" smtClean="0"/>
              <a:t>Призначення </a:t>
            </a:r>
            <a:r>
              <a:rPr lang="uk-UA" dirty="0"/>
              <a:t>та виплата пенсій.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59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b="1" dirty="0"/>
              <a:t>Тема 7. Розвиток публічного управління в сфері соціального захисту населення </a:t>
            </a:r>
            <a:r>
              <a:rPr lang="uk-UA" sz="2000" b="1" dirty="0" smtClean="0"/>
              <a:t>України</a:t>
            </a:r>
          </a:p>
          <a:p>
            <a:pPr marL="0" indent="0">
              <a:buNone/>
            </a:pPr>
            <a:endParaRPr lang="uk-UA" sz="2000" dirty="0"/>
          </a:p>
          <a:p>
            <a:r>
              <a:rPr lang="uk-UA" sz="2000" dirty="0"/>
              <a:t>Ціль сталого розвитку України «Подолання бідності у всіх її формах та усюди». </a:t>
            </a:r>
            <a:endParaRPr lang="uk-UA" sz="2000" dirty="0" smtClean="0"/>
          </a:p>
          <a:p>
            <a:r>
              <a:rPr lang="uk-UA" sz="2000" dirty="0" smtClean="0"/>
              <a:t>Концепція </a:t>
            </a:r>
            <a:r>
              <a:rPr lang="uk-UA" sz="2000" dirty="0"/>
              <a:t>реалізації державної політики щодо соціального захисту населення та захисту прав дітей. </a:t>
            </a:r>
            <a:endParaRPr lang="uk-UA" sz="2000" dirty="0" smtClean="0"/>
          </a:p>
          <a:p>
            <a:r>
              <a:rPr lang="uk-UA" sz="2000" dirty="0" smtClean="0"/>
              <a:t>Модернізація </a:t>
            </a:r>
            <a:r>
              <a:rPr lang="uk-UA" sz="2000" dirty="0"/>
              <a:t>системи соціальної підтримки населення України. </a:t>
            </a:r>
            <a:endParaRPr lang="uk-UA" sz="2000" dirty="0" smtClean="0"/>
          </a:p>
          <a:p>
            <a:r>
              <a:rPr lang="uk-UA" sz="2000" dirty="0" smtClean="0"/>
              <a:t>Розвиток </a:t>
            </a:r>
            <a:r>
              <a:rPr lang="uk-UA" sz="2000" dirty="0"/>
              <a:t>інформаційно-комунікаційних технологій у сфері соціального захисту.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35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678" y="2497152"/>
            <a:ext cx="10058400" cy="1371600"/>
          </a:xfrm>
        </p:spPr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6915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5</TotalTime>
  <Words>479</Words>
  <Application>Microsoft Office PowerPoint</Application>
  <PresentationFormat>Широкоэкранный</PresentationFormat>
  <Paragraphs>65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Савон</vt:lpstr>
      <vt:lpstr>ПУБЛІЧНА ПОЛІТИКА У СФЕРІ СОЦІАЛЬНОГО ЗАХИСТУ НАСЕЛЕННЯ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ПУБЛІЧНА ПОЛІТИКА У СФЕРІ СОЦІАЛЬНОГО ЗАХИСТУ НАСЕЛЕННЯ</dc:title>
  <dc:creator>Анна Мунько</dc:creator>
  <cp:lastModifiedBy>Анна Мунько</cp:lastModifiedBy>
  <cp:revision>1</cp:revision>
  <dcterms:created xsi:type="dcterms:W3CDTF">2020-11-19T20:10:19Z</dcterms:created>
  <dcterms:modified xsi:type="dcterms:W3CDTF">2020-11-19T20:15:51Z</dcterms:modified>
</cp:coreProperties>
</file>