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/>
              <a:t>ПІДГОТОВКА МАГІСТРІВ ПУА В УНІВЕРСИТЕТАХ США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140106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800" b="1" dirty="0" smtClean="0"/>
              <a:t>Сутнісні </a:t>
            </a:r>
            <a:r>
              <a:rPr lang="uk-UA" sz="2800" b="1" dirty="0"/>
              <a:t>характеристики публічного </a:t>
            </a:r>
            <a:r>
              <a:rPr lang="uk-UA" sz="2800" b="1" dirty="0" smtClean="0"/>
              <a:t>адміністрування</a:t>
            </a:r>
          </a:p>
          <a:p>
            <a:pPr marL="0" indent="0">
              <a:buNone/>
            </a:pPr>
            <a:endParaRPr lang="uk-UA" sz="2800" dirty="0"/>
          </a:p>
          <a:p>
            <a:r>
              <a:rPr lang="uk-UA" sz="2800" dirty="0"/>
              <a:t>Теоретичні основи публічного адміністрування. </a:t>
            </a:r>
            <a:endParaRPr lang="uk-UA" sz="2800" dirty="0" smtClean="0"/>
          </a:p>
          <a:p>
            <a:r>
              <a:rPr lang="uk-UA" sz="2800" dirty="0" smtClean="0"/>
              <a:t>Терміни </a:t>
            </a:r>
            <a:r>
              <a:rPr lang="uk-UA" sz="2800" dirty="0"/>
              <a:t>та поняття публічної й державної служби та їхнього співвідношення</a:t>
            </a:r>
            <a:r>
              <a:rPr lang="uk-UA" sz="2800" dirty="0" smtClean="0"/>
              <a:t>.</a:t>
            </a:r>
          </a:p>
          <a:p>
            <a:r>
              <a:rPr lang="uk-UA" sz="2800" dirty="0" smtClean="0"/>
              <a:t> </a:t>
            </a:r>
            <a:r>
              <a:rPr lang="uk-UA" sz="2800" dirty="0"/>
              <a:t>Моделі публічного адміністрування.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543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86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smtClean="0"/>
              <a:t>Еволюція </a:t>
            </a:r>
            <a:r>
              <a:rPr lang="uk-UA" sz="2800" b="1" dirty="0"/>
              <a:t>розвитку американської школи публічного </a:t>
            </a:r>
            <a:r>
              <a:rPr lang="uk-UA" sz="2800" b="1" dirty="0" smtClean="0"/>
              <a:t>адміністрування</a:t>
            </a:r>
          </a:p>
          <a:p>
            <a:pPr marL="0" indent="0">
              <a:buNone/>
            </a:pPr>
            <a:endParaRPr lang="uk-UA" sz="2800" dirty="0"/>
          </a:p>
          <a:p>
            <a:r>
              <a:rPr lang="uk-UA" sz="2800" dirty="0"/>
              <a:t>Базові поняття «</a:t>
            </a:r>
            <a:r>
              <a:rPr lang="uk-UA" sz="2800" dirty="0" err="1"/>
              <a:t>public</a:t>
            </a:r>
            <a:r>
              <a:rPr lang="uk-UA" sz="2800" dirty="0"/>
              <a:t>», «</a:t>
            </a:r>
            <a:r>
              <a:rPr lang="uk-UA" sz="2800" dirty="0" err="1"/>
              <a:t>public</a:t>
            </a:r>
            <a:r>
              <a:rPr lang="uk-UA" sz="2800" dirty="0"/>
              <a:t> </a:t>
            </a:r>
            <a:r>
              <a:rPr lang="uk-UA" sz="2800" dirty="0" err="1"/>
              <a:t>administration</a:t>
            </a:r>
            <a:r>
              <a:rPr lang="uk-UA" sz="2800" dirty="0"/>
              <a:t>», «</a:t>
            </a:r>
            <a:r>
              <a:rPr lang="uk-UA" sz="2800" dirty="0" err="1"/>
              <a:t>public</a:t>
            </a:r>
            <a:r>
              <a:rPr lang="uk-UA" sz="2800" dirty="0"/>
              <a:t> </a:t>
            </a:r>
            <a:r>
              <a:rPr lang="uk-UA" sz="2800" dirty="0" err="1"/>
              <a:t>policy</a:t>
            </a:r>
            <a:r>
              <a:rPr lang="uk-UA" sz="2800" dirty="0"/>
              <a:t>». </a:t>
            </a:r>
            <a:endParaRPr lang="uk-UA" sz="2800" dirty="0" smtClean="0"/>
          </a:p>
          <a:p>
            <a:r>
              <a:rPr lang="uk-UA" sz="2800" dirty="0" smtClean="0"/>
              <a:t>Історичні</a:t>
            </a:r>
            <a:r>
              <a:rPr lang="uk-UA" sz="2800" dirty="0"/>
              <a:t>, соціальні, суспільні особливості розвитку публічного адміністрування в США. </a:t>
            </a:r>
            <a:endParaRPr lang="uk-UA" sz="2800" dirty="0" smtClean="0"/>
          </a:p>
          <a:p>
            <a:r>
              <a:rPr lang="uk-UA" sz="2800" dirty="0" smtClean="0"/>
              <a:t>Моделі </a:t>
            </a:r>
            <a:r>
              <a:rPr lang="uk-UA" sz="2800" dirty="0"/>
              <a:t>управління як у сфері публічної влади.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227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58345"/>
            <a:ext cx="10178322" cy="432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 smtClean="0"/>
              <a:t>Організація </a:t>
            </a:r>
            <a:r>
              <a:rPr lang="uk-UA" sz="2400" b="1" dirty="0"/>
              <a:t>навчання магістрів публічного адміністрування в університетах </a:t>
            </a:r>
            <a:r>
              <a:rPr lang="uk-UA" sz="2400" b="1" dirty="0" smtClean="0"/>
              <a:t>США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/>
              <a:t>Магістерська освіта США. </a:t>
            </a:r>
            <a:endParaRPr lang="uk-UA" sz="2400" dirty="0" smtClean="0"/>
          </a:p>
          <a:p>
            <a:r>
              <a:rPr lang="uk-UA" sz="2400" dirty="0" smtClean="0"/>
              <a:t>Вимоги </a:t>
            </a:r>
            <a:r>
              <a:rPr lang="uk-UA" sz="2400" dirty="0"/>
              <a:t>до вступників магістерських програм. </a:t>
            </a:r>
            <a:endParaRPr lang="uk-UA" sz="2400" dirty="0" smtClean="0"/>
          </a:p>
          <a:p>
            <a:r>
              <a:rPr lang="uk-UA" sz="2400" dirty="0" smtClean="0"/>
              <a:t>Професійні </a:t>
            </a:r>
            <a:r>
              <a:rPr lang="uk-UA" sz="2400" dirty="0"/>
              <a:t>стандарти для підготовки магістрів публічного адміністрування. </a:t>
            </a:r>
            <a:endParaRPr lang="uk-UA" sz="2400" dirty="0" smtClean="0"/>
          </a:p>
          <a:p>
            <a:r>
              <a:rPr lang="uk-UA" sz="2400" dirty="0" smtClean="0"/>
              <a:t>Особливості </a:t>
            </a:r>
            <a:r>
              <a:rPr lang="uk-UA" sz="2400" dirty="0"/>
              <a:t>організації навчання за магістерськими програмами з публічного адміністрування. </a:t>
            </a:r>
            <a:endParaRPr lang="uk-UA" sz="2400" dirty="0" smtClean="0"/>
          </a:p>
          <a:p>
            <a:r>
              <a:rPr lang="uk-UA" sz="2400" dirty="0" smtClean="0"/>
              <a:t>Стажування </a:t>
            </a:r>
            <a:r>
              <a:rPr lang="uk-UA" sz="2400" dirty="0"/>
              <a:t>та працевлаштування магістрів публічного адміністрування.</a:t>
            </a:r>
          </a:p>
        </p:txBody>
      </p:sp>
    </p:spTree>
    <p:extLst>
      <p:ext uri="{BB962C8B-B14F-4D97-AF65-F5344CB8AC3E}">
        <p14:creationId xmlns:p14="http://schemas.microsoft.com/office/powerpoint/2010/main" val="89020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800" b="1" dirty="0"/>
              <a:t>Освітні програми з публічного </a:t>
            </a:r>
            <a:r>
              <a:rPr lang="uk-UA" sz="2800" b="1" dirty="0" smtClean="0"/>
              <a:t>адміністрування</a:t>
            </a:r>
          </a:p>
          <a:p>
            <a:pPr marL="0" indent="0">
              <a:buNone/>
            </a:pPr>
            <a:endParaRPr lang="uk-UA" sz="2800" dirty="0"/>
          </a:p>
          <a:p>
            <a:r>
              <a:rPr lang="uk-UA" sz="2800" dirty="0"/>
              <a:t>Організація навчального процесу в університетах США. </a:t>
            </a:r>
            <a:endParaRPr lang="uk-UA" sz="2800" dirty="0" smtClean="0"/>
          </a:p>
          <a:p>
            <a:r>
              <a:rPr lang="uk-UA" sz="2800" dirty="0" smtClean="0"/>
              <a:t>Ключові </a:t>
            </a:r>
            <a:r>
              <a:rPr lang="uk-UA" sz="2800" dirty="0"/>
              <a:t>компоненти змісту освіти. </a:t>
            </a:r>
            <a:endParaRPr lang="uk-UA" sz="2800" dirty="0" smtClean="0"/>
          </a:p>
          <a:p>
            <a:r>
              <a:rPr lang="uk-UA" sz="2800" dirty="0" smtClean="0"/>
              <a:t>Типові </a:t>
            </a:r>
            <a:r>
              <a:rPr lang="uk-UA" sz="2800" dirty="0"/>
              <a:t>освітні програми підготовки магістрів публічного адміністрування.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6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534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 smtClean="0"/>
              <a:t>Форми </a:t>
            </a:r>
            <a:r>
              <a:rPr lang="uk-UA" sz="2400" b="1" dirty="0"/>
              <a:t>і методи навчання магістрів публічного </a:t>
            </a:r>
            <a:r>
              <a:rPr lang="uk-UA" sz="2400" b="1" dirty="0" smtClean="0"/>
              <a:t>адміністрування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/>
              <a:t>Етапи організації навчання в магістратурі. </a:t>
            </a:r>
            <a:endParaRPr lang="uk-UA" sz="2400" dirty="0" smtClean="0"/>
          </a:p>
          <a:p>
            <a:r>
              <a:rPr lang="uk-UA" sz="2400" dirty="0" smtClean="0"/>
              <a:t>Продуктивні </a:t>
            </a:r>
            <a:r>
              <a:rPr lang="uk-UA" sz="2400" dirty="0"/>
              <a:t>форми й методи реалізації професійної підготовки магістрів публічного адміністрування. </a:t>
            </a:r>
            <a:endParaRPr lang="uk-UA" sz="2400" dirty="0" smtClean="0"/>
          </a:p>
          <a:p>
            <a:r>
              <a:rPr lang="uk-UA" sz="2400" dirty="0" smtClean="0"/>
              <a:t>Активні </a:t>
            </a:r>
            <a:r>
              <a:rPr lang="uk-UA" sz="2400" dirty="0"/>
              <a:t>й інтерактивні методи навчання, інноваційні педагогічні технології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Розвиток критичного мислення магістрів публічного адміністрування.</a:t>
            </a:r>
          </a:p>
        </p:txBody>
      </p:sp>
    </p:spTree>
    <p:extLst>
      <p:ext uri="{BB962C8B-B14F-4D97-AF65-F5344CB8AC3E}">
        <p14:creationId xmlns:p14="http://schemas.microsoft.com/office/powerpoint/2010/main" val="372721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b="1" dirty="0" smtClean="0"/>
              <a:t>Рекомендації </a:t>
            </a:r>
            <a:r>
              <a:rPr lang="uk-UA" sz="2800" b="1" dirty="0"/>
              <a:t>щодо використання досвіду США з професійної підготовки магістрів публічного адміністрування у закладах вищої освіти </a:t>
            </a:r>
            <a:r>
              <a:rPr lang="uk-UA" sz="2800" b="1" dirty="0" smtClean="0"/>
              <a:t>України</a:t>
            </a:r>
          </a:p>
          <a:p>
            <a:pPr marL="0" indent="0">
              <a:buNone/>
            </a:pPr>
            <a:endParaRPr lang="uk-UA" sz="2800" dirty="0"/>
          </a:p>
          <a:p>
            <a:r>
              <a:rPr lang="uk-UA" sz="2800" dirty="0"/>
              <a:t>Основні напрями удосконалення професійної підготовки магістрів публічного управління та адміністрування в Україні. </a:t>
            </a:r>
            <a:endParaRPr lang="uk-UA" sz="2800" dirty="0" smtClean="0"/>
          </a:p>
          <a:p>
            <a:r>
              <a:rPr lang="uk-UA" sz="2800" dirty="0" smtClean="0"/>
              <a:t>Елементи </a:t>
            </a:r>
            <a:r>
              <a:rPr lang="uk-UA" sz="2800" dirty="0"/>
              <a:t>використання досвіду США у ЗВО України.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608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92" y="2752098"/>
            <a:ext cx="10178322" cy="1492132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088570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</TotalTime>
  <Words>245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Impact</vt:lpstr>
      <vt:lpstr>Badge</vt:lpstr>
      <vt:lpstr>ПІДГОТОВКА МАГІСТРІВ ПУА В УНІВЕРСИТЕТАХ США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МАГІСТРІВ ПУА В УНІВЕРСИТЕТАХ США</dc:title>
  <dc:creator>Анна Мунько</dc:creator>
  <cp:lastModifiedBy>Анна Мунько</cp:lastModifiedBy>
  <cp:revision>1</cp:revision>
  <dcterms:created xsi:type="dcterms:W3CDTF">2020-11-19T20:30:16Z</dcterms:created>
  <dcterms:modified xsi:type="dcterms:W3CDTF">2020-11-19T20:35:05Z</dcterms:modified>
</cp:coreProperties>
</file>