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E954-A5AC-416B-B511-3C9268ECFC8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783B-6A5A-4969-B994-FC04F1DC5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50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E954-A5AC-416B-B511-3C9268ECFC8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783B-6A5A-4969-B994-FC04F1DC5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78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E954-A5AC-416B-B511-3C9268ECFC8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783B-6A5A-4969-B994-FC04F1DC5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85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E954-A5AC-416B-B511-3C9268ECFC8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783B-6A5A-4969-B994-FC04F1DC54A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1336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E954-A5AC-416B-B511-3C9268ECFC8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783B-6A5A-4969-B994-FC04F1DC5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88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E954-A5AC-416B-B511-3C9268ECFC8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783B-6A5A-4969-B994-FC04F1DC5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98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E954-A5AC-416B-B511-3C9268ECFC8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783B-6A5A-4969-B994-FC04F1DC5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3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E954-A5AC-416B-B511-3C9268ECFC8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783B-6A5A-4969-B994-FC04F1DC5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714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E954-A5AC-416B-B511-3C9268ECFC8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783B-6A5A-4969-B994-FC04F1DC5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9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E954-A5AC-416B-B511-3C9268ECFC8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783B-6A5A-4969-B994-FC04F1DC5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8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E954-A5AC-416B-B511-3C9268ECFC8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783B-6A5A-4969-B994-FC04F1DC5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05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E954-A5AC-416B-B511-3C9268ECFC8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783B-6A5A-4969-B994-FC04F1DC5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43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E954-A5AC-416B-B511-3C9268ECFC8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783B-6A5A-4969-B994-FC04F1DC5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4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E954-A5AC-416B-B511-3C9268ECFC8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783B-6A5A-4969-B994-FC04F1DC5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1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E954-A5AC-416B-B511-3C9268ECFC8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783B-6A5A-4969-B994-FC04F1DC5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31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E954-A5AC-416B-B511-3C9268ECFC8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783B-6A5A-4969-B994-FC04F1DC5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3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E954-A5AC-416B-B511-3C9268ECFC8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783B-6A5A-4969-B994-FC04F1DC5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9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24DE954-A5AC-416B-B511-3C9268ECFC8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B783B-6A5A-4969-B994-FC04F1DC5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09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uk-UA" b="1" u="sng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Безпека життєдіяльності та охорона праці</a:t>
            </a:r>
            <a:r>
              <a:rPr lang="ru-RU" b="1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/>
            </a:r>
            <a:br>
              <a:rPr lang="ru-RU" b="1" kern="0" dirty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Дисципліна за вибором</a:t>
            </a:r>
          </a:p>
          <a:p>
            <a:r>
              <a:rPr lang="ru-RU" dirty="0" err="1"/>
              <a:t>Спеціальність</a:t>
            </a:r>
            <a:r>
              <a:rPr lang="ru-RU" dirty="0"/>
              <a:t> 291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,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та </a:t>
            </a:r>
            <a:r>
              <a:rPr lang="ru-RU" dirty="0" err="1"/>
              <a:t>регіональні</a:t>
            </a:r>
            <a:r>
              <a:rPr lang="ru-RU" dirty="0"/>
              <a:t> </a:t>
            </a:r>
            <a:r>
              <a:rPr lang="ru-RU" dirty="0" err="1"/>
              <a:t>студії</a:t>
            </a:r>
            <a:endParaRPr lang="ru-RU" dirty="0"/>
          </a:p>
          <a:p>
            <a:r>
              <a:rPr lang="ru-RU" dirty="0" err="1"/>
              <a:t>Освітня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«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,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та </a:t>
            </a:r>
            <a:r>
              <a:rPr lang="ru-RU" dirty="0" err="1"/>
              <a:t>регіональні</a:t>
            </a:r>
            <a:r>
              <a:rPr lang="ru-RU" dirty="0"/>
              <a:t> </a:t>
            </a:r>
            <a:r>
              <a:rPr lang="ru-RU" dirty="0" err="1"/>
              <a:t>студії</a:t>
            </a:r>
            <a:r>
              <a:rPr lang="ru-RU" dirty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4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FFFF00"/>
                </a:solidFill>
              </a:rPr>
              <a:t>Метою </a:t>
            </a:r>
            <a:r>
              <a:rPr lang="ru-RU" sz="2000" b="1" dirty="0" err="1">
                <a:solidFill>
                  <a:srgbClr val="FFFF00"/>
                </a:solidFill>
              </a:rPr>
              <a:t>дисципліни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є теоретична і практична </a:t>
            </a:r>
            <a:r>
              <a:rPr lang="ru-RU" sz="2000" dirty="0" err="1">
                <a:solidFill>
                  <a:srgbClr val="FFFF00"/>
                </a:solidFill>
              </a:rPr>
              <a:t>підготовка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майбутніх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фахівців</a:t>
            </a:r>
            <a:r>
              <a:rPr lang="ru-RU" sz="2000" dirty="0">
                <a:solidFill>
                  <a:srgbClr val="FFFF00"/>
                </a:solidFill>
              </a:rPr>
              <a:t> з </a:t>
            </a:r>
            <a:r>
              <a:rPr lang="ru-RU" sz="2000" dirty="0" err="1">
                <a:solidFill>
                  <a:srgbClr val="FFFF00"/>
                </a:solidFill>
              </a:rPr>
              <a:t>опанування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знань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умінь</a:t>
            </a:r>
            <a:r>
              <a:rPr lang="ru-RU" sz="2000" dirty="0">
                <a:solidFill>
                  <a:srgbClr val="FFFF00"/>
                </a:solidFill>
              </a:rPr>
              <a:t> і </a:t>
            </a:r>
            <a:r>
              <a:rPr lang="ru-RU" sz="2000" dirty="0" err="1">
                <a:solidFill>
                  <a:srgbClr val="FFFF00"/>
                </a:solidFill>
              </a:rPr>
              <a:t>навичок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створювати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безпечні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умови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життя</a:t>
            </a:r>
            <a:r>
              <a:rPr lang="ru-RU" sz="2000" dirty="0">
                <a:solidFill>
                  <a:srgbClr val="FFFF00"/>
                </a:solidFill>
              </a:rPr>
              <a:t> і </a:t>
            </a:r>
            <a:r>
              <a:rPr lang="ru-RU" sz="2000" dirty="0" err="1">
                <a:solidFill>
                  <a:srgbClr val="FFFF00"/>
                </a:solidFill>
              </a:rPr>
              <a:t>діяльності</a:t>
            </a:r>
            <a:r>
              <a:rPr lang="ru-RU" sz="2000" dirty="0">
                <a:solidFill>
                  <a:srgbClr val="FFFF00"/>
                </a:solidFill>
              </a:rPr>
              <a:t> у </a:t>
            </a:r>
            <a:r>
              <a:rPr lang="ru-RU" sz="2000" dirty="0" err="1">
                <a:solidFill>
                  <a:srgbClr val="FFFF00"/>
                </a:solidFill>
              </a:rPr>
              <a:t>середовищі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перебування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осягнення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світоглядних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принципів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гармонійних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стосунків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людини</a:t>
            </a:r>
            <a:r>
              <a:rPr lang="ru-RU" sz="2000" dirty="0">
                <a:solidFill>
                  <a:srgbClr val="FFFF00"/>
                </a:solidFill>
              </a:rPr>
              <a:t> з </a:t>
            </a:r>
            <a:r>
              <a:rPr lang="ru-RU" sz="2000" dirty="0" err="1">
                <a:solidFill>
                  <a:srgbClr val="FFFF00"/>
                </a:solidFill>
              </a:rPr>
              <a:t>технікою</a:t>
            </a:r>
            <a:r>
              <a:rPr lang="ru-RU" sz="2000" dirty="0">
                <a:solidFill>
                  <a:srgbClr val="FFFF00"/>
                </a:solidFill>
              </a:rPr>
              <a:t>, природою та </a:t>
            </a:r>
            <a:r>
              <a:rPr lang="ru-RU" sz="2000" dirty="0" err="1">
                <a:solidFill>
                  <a:srgbClr val="FFFF00"/>
                </a:solidFill>
              </a:rPr>
              <a:t>суспільством</a:t>
            </a:r>
            <a:r>
              <a:rPr lang="ru-RU" sz="2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0576" y="2377440"/>
            <a:ext cx="8489277" cy="3870959"/>
          </a:xfrm>
        </p:spPr>
        <p:txBody>
          <a:bodyPr/>
          <a:lstStyle/>
          <a:p>
            <a:r>
              <a:rPr lang="ru-RU" b="1" dirty="0" err="1"/>
              <a:t>Основними</a:t>
            </a:r>
            <a:r>
              <a:rPr lang="ru-RU" b="1" dirty="0"/>
              <a:t> </a:t>
            </a:r>
            <a:r>
              <a:rPr lang="ru-RU" b="1" dirty="0" err="1"/>
              <a:t>завданнями</a:t>
            </a:r>
            <a:r>
              <a:rPr lang="ru-RU" b="1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 “</a:t>
            </a:r>
            <a:r>
              <a:rPr lang="ru-RU" dirty="0" err="1"/>
              <a:t>Безпека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та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”  є 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опанування</a:t>
            </a:r>
            <a:r>
              <a:rPr lang="ru-RU" dirty="0" smtClean="0"/>
              <a:t> </a:t>
            </a:r>
            <a:r>
              <a:rPr lang="ru-RU" dirty="0" err="1"/>
              <a:t>знаннями</a:t>
            </a:r>
            <a:r>
              <a:rPr lang="ru-RU" dirty="0"/>
              <a:t>, </a:t>
            </a:r>
            <a:r>
              <a:rPr lang="ru-RU" dirty="0" err="1"/>
              <a:t>вміннями</a:t>
            </a:r>
            <a:r>
              <a:rPr lang="ru-RU" dirty="0"/>
              <a:t> та </a:t>
            </a:r>
            <a:r>
              <a:rPr lang="ru-RU" dirty="0" err="1"/>
              <a:t>навичками</a:t>
            </a:r>
            <a:r>
              <a:rPr lang="ru-RU" dirty="0"/>
              <a:t> </a:t>
            </a:r>
            <a:r>
              <a:rPr lang="ru-RU" dirty="0" err="1"/>
              <a:t>вирішувати</a:t>
            </a:r>
            <a:r>
              <a:rPr lang="ru-RU" dirty="0"/>
              <a:t>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з </a:t>
            </a:r>
            <a:r>
              <a:rPr lang="ru-RU" dirty="0" err="1"/>
              <a:t>обов’язковим</a:t>
            </a:r>
            <a:r>
              <a:rPr lang="ru-RU" dirty="0"/>
              <a:t> </a:t>
            </a:r>
            <a:r>
              <a:rPr lang="ru-RU" dirty="0" err="1"/>
              <a:t>урахуванням</a:t>
            </a:r>
            <a:r>
              <a:rPr lang="ru-RU" dirty="0"/>
              <a:t> 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персоналу та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в </a:t>
            </a:r>
            <a:r>
              <a:rPr lang="ru-RU" dirty="0" err="1"/>
              <a:t>небезпечних</a:t>
            </a:r>
            <a:r>
              <a:rPr lang="ru-RU" dirty="0"/>
              <a:t> та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 і </a:t>
            </a:r>
            <a:r>
              <a:rPr lang="ru-RU" dirty="0" err="1"/>
              <a:t>формування</a:t>
            </a:r>
            <a:r>
              <a:rPr lang="ru-RU" dirty="0"/>
              <a:t>  </a:t>
            </a:r>
            <a:r>
              <a:rPr lang="ru-RU" dirty="0" err="1"/>
              <a:t>мотивації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за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гарантованого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, </a:t>
            </a:r>
            <a:r>
              <a:rPr lang="ru-RU" dirty="0" err="1"/>
              <a:t>матеріальних</a:t>
            </a:r>
            <a:r>
              <a:rPr lang="ru-RU" dirty="0"/>
              <a:t> та </a:t>
            </a:r>
            <a:r>
              <a:rPr lang="ru-RU" dirty="0" err="1"/>
              <a:t>культурних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 в межах </a:t>
            </a:r>
            <a:r>
              <a:rPr lang="ru-RU" dirty="0" err="1"/>
              <a:t>науково-обґрунтованих</a:t>
            </a:r>
            <a:r>
              <a:rPr lang="ru-RU" dirty="0"/>
              <a:t> </a:t>
            </a:r>
            <a:r>
              <a:rPr lang="ru-RU" dirty="0" err="1"/>
              <a:t>критеріїв</a:t>
            </a:r>
            <a:r>
              <a:rPr lang="ru-RU" dirty="0"/>
              <a:t> </a:t>
            </a:r>
            <a:r>
              <a:rPr lang="ru-RU" dirty="0" err="1"/>
              <a:t>прийнятного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90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>
                <a:solidFill>
                  <a:srgbClr val="FFFF00"/>
                </a:solidFill>
              </a:rPr>
              <a:t>Взаємозв'язок</a:t>
            </a:r>
            <a:r>
              <a:rPr lang="ru-RU" sz="3600" b="1" dirty="0">
                <a:solidFill>
                  <a:srgbClr val="FFFF00"/>
                </a:solidFill>
              </a:rPr>
              <a:t> БЖД </a:t>
            </a:r>
            <a:r>
              <a:rPr lang="ru-RU" sz="3600" b="1" dirty="0" smtClean="0">
                <a:solidFill>
                  <a:srgbClr val="FFFF00"/>
                </a:solidFill>
              </a:rPr>
              <a:t>та </a:t>
            </a:r>
            <a:r>
              <a:rPr lang="ru-RU" sz="3600" b="1" dirty="0" err="1" smtClean="0">
                <a:solidFill>
                  <a:srgbClr val="FFFF00"/>
                </a:solidFill>
              </a:rPr>
              <a:t>охорони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праці</a:t>
            </a:r>
            <a:r>
              <a:rPr lang="ru-RU" sz="3600" b="1" dirty="0" smtClean="0">
                <a:solidFill>
                  <a:srgbClr val="FFFF00"/>
                </a:solidFill>
              </a:rPr>
              <a:t> з </a:t>
            </a:r>
            <a:r>
              <a:rPr lang="ru-RU" sz="3600" b="1" dirty="0" err="1">
                <a:solidFill>
                  <a:srgbClr val="FFFF00"/>
                </a:solidFill>
              </a:rPr>
              <a:t>іншими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науковими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дисциплінами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964803"/>
            <a:ext cx="4913441" cy="239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648" y="4354034"/>
            <a:ext cx="3615352" cy="2503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851" y="1964802"/>
            <a:ext cx="3235085" cy="323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865120"/>
            <a:ext cx="4396339" cy="3391218"/>
          </a:xfrm>
        </p:spPr>
        <p:txBody>
          <a:bodyPr/>
          <a:lstStyle/>
          <a:p>
            <a:r>
              <a:rPr lang="ru-RU" b="1" dirty="0" err="1"/>
              <a:t>Об'єктом</a:t>
            </a:r>
            <a:r>
              <a:rPr lang="ru-RU" b="1" dirty="0"/>
              <a:t> </a:t>
            </a:r>
            <a:r>
              <a:rPr lang="ru-RU" b="1" dirty="0" err="1"/>
              <a:t>вивчення</a:t>
            </a:r>
            <a:r>
              <a:rPr lang="ru-RU" b="1" dirty="0"/>
              <a:t> є </a:t>
            </a:r>
            <a:r>
              <a:rPr lang="ru-RU" b="1" dirty="0" err="1"/>
              <a:t>людина</a:t>
            </a:r>
            <a:r>
              <a:rPr lang="ru-RU" b="1" dirty="0"/>
              <a:t> </a:t>
            </a:r>
            <a:r>
              <a:rPr lang="ru-RU" dirty="0"/>
              <a:t>у </a:t>
            </a:r>
            <a:r>
              <a:rPr lang="ru-RU" dirty="0" err="1"/>
              <a:t>всіх</a:t>
            </a:r>
            <a:r>
              <a:rPr lang="ru-RU" dirty="0"/>
              <a:t> аспектах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(</a:t>
            </a:r>
            <a:r>
              <a:rPr lang="ru-RU" dirty="0" err="1"/>
              <a:t>фізіологічному</a:t>
            </a:r>
            <a:r>
              <a:rPr lang="ru-RU" dirty="0"/>
              <a:t>, духовному, </a:t>
            </a:r>
            <a:r>
              <a:rPr lang="ru-RU" dirty="0" err="1"/>
              <a:t>суспільному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b="1" dirty="0">
                <a:solidFill>
                  <a:srgbClr val="FFFF00"/>
                </a:solidFill>
              </a:rPr>
              <a:t>Предметом </a:t>
            </a:r>
            <a:r>
              <a:rPr lang="ru-RU" b="1" dirty="0" err="1">
                <a:solidFill>
                  <a:srgbClr val="FFFF00"/>
                </a:solidFill>
              </a:rPr>
              <a:t>вивчення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є </a:t>
            </a:r>
            <a:r>
              <a:rPr lang="ru-RU" dirty="0" err="1">
                <a:solidFill>
                  <a:srgbClr val="FFFF00"/>
                </a:solidFill>
              </a:rPr>
              <a:t>аналіз</a:t>
            </a:r>
            <a:r>
              <a:rPr lang="ru-RU" dirty="0">
                <a:solidFill>
                  <a:srgbClr val="FFFF00"/>
                </a:solidFill>
              </a:rPr>
              <a:t> негативного </a:t>
            </a:r>
            <a:r>
              <a:rPr lang="ru-RU" dirty="0" err="1">
                <a:solidFill>
                  <a:srgbClr val="FFFF00"/>
                </a:solidFill>
              </a:rPr>
              <a:t>впливу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різного</a:t>
            </a:r>
            <a:r>
              <a:rPr lang="ru-RU" dirty="0">
                <a:solidFill>
                  <a:srgbClr val="FFFF00"/>
                </a:solidFill>
              </a:rPr>
              <a:t> роду </a:t>
            </a:r>
            <a:r>
              <a:rPr lang="ru-RU" dirty="0" err="1">
                <a:solidFill>
                  <a:srgbClr val="FFFF00"/>
                </a:solidFill>
              </a:rPr>
              <a:t>небезпек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життя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здоров'я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людини</a:t>
            </a:r>
            <a:r>
              <a:rPr lang="ru-RU" dirty="0">
                <a:solidFill>
                  <a:srgbClr val="FFFF00"/>
                </a:solidFill>
              </a:rPr>
              <a:t>, а </a:t>
            </a:r>
            <a:r>
              <a:rPr lang="ru-RU" dirty="0" err="1">
                <a:solidFill>
                  <a:srgbClr val="FFFF00"/>
                </a:solidFill>
              </a:rPr>
              <a:t>також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методів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засобів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заходів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захисту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</a:t>
            </a:r>
            <a:r>
              <a:rPr lang="ru-RU" dirty="0">
                <a:solidFill>
                  <a:srgbClr val="FFFF00"/>
                </a:solidFill>
              </a:rPr>
              <a:t> них.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797" y="1182624"/>
            <a:ext cx="5658204" cy="5675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35" y="572715"/>
            <a:ext cx="3414524" cy="195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/>
              <a:t>На практичних заняттях здобувачі опанують наступні знання та навички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50976" y="1621537"/>
            <a:ext cx="4548675" cy="463480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• </a:t>
            </a:r>
            <a:r>
              <a:rPr lang="ru-RU" dirty="0" err="1" smtClean="0"/>
              <a:t>ідентифікувати</a:t>
            </a:r>
            <a:r>
              <a:rPr lang="ru-RU" dirty="0" smtClean="0"/>
              <a:t> </a:t>
            </a:r>
            <a:r>
              <a:rPr lang="ru-RU" dirty="0" err="1" smtClean="0"/>
              <a:t>потенційні</a:t>
            </a:r>
            <a:r>
              <a:rPr lang="ru-RU" dirty="0" smtClean="0"/>
              <a:t> </a:t>
            </a:r>
            <a:r>
              <a:rPr lang="ru-RU" dirty="0" err="1" smtClean="0"/>
              <a:t>небезпеки</a:t>
            </a:r>
            <a:r>
              <a:rPr lang="ru-RU" dirty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розпізнавати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вид</a:t>
            </a:r>
            <a:r>
              <a:rPr lang="ru-RU" dirty="0"/>
              <a:t>, вид, </a:t>
            </a:r>
            <a:r>
              <a:rPr lang="ru-RU" dirty="0" err="1" smtClean="0"/>
              <a:t>визначати</a:t>
            </a:r>
            <a:r>
              <a:rPr lang="ru-RU" dirty="0" smtClean="0"/>
              <a:t> </a:t>
            </a:r>
            <a:r>
              <a:rPr lang="ru-RU" dirty="0" err="1" smtClean="0"/>
              <a:t>просторові</a:t>
            </a:r>
            <a:r>
              <a:rPr lang="ru-RU" dirty="0" smtClean="0"/>
              <a:t> та </a:t>
            </a:r>
            <a:r>
              <a:rPr lang="ru-RU" dirty="0" err="1" smtClean="0"/>
              <a:t>часові</a:t>
            </a:r>
            <a:r>
              <a:rPr lang="ru-RU" dirty="0" smtClean="0"/>
              <a:t> </a:t>
            </a:r>
            <a:r>
              <a:rPr lang="ru-RU" dirty="0" err="1" smtClean="0"/>
              <a:t>координати</a:t>
            </a:r>
            <a:r>
              <a:rPr lang="ru-RU" dirty="0"/>
              <a:t>, </a:t>
            </a:r>
            <a:r>
              <a:rPr lang="ru-RU" dirty="0" smtClean="0"/>
              <a:t>величину та </a:t>
            </a:r>
            <a:r>
              <a:rPr lang="ru-RU" dirty="0" err="1" smtClean="0"/>
              <a:t>імовірність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прояву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 smtClean="0"/>
              <a:t>визначати</a:t>
            </a:r>
            <a:r>
              <a:rPr lang="ru-RU" dirty="0" smtClean="0"/>
              <a:t> </a:t>
            </a:r>
            <a:r>
              <a:rPr lang="ru-RU" dirty="0" err="1" smtClean="0"/>
              <a:t>небезпечні</a:t>
            </a:r>
            <a:r>
              <a:rPr lang="ru-RU" dirty="0"/>
              <a:t>, </a:t>
            </a:r>
            <a:r>
              <a:rPr lang="ru-RU" dirty="0" err="1" smtClean="0"/>
              <a:t>шкідливі</a:t>
            </a:r>
            <a:r>
              <a:rPr lang="ru-RU" dirty="0" smtClean="0"/>
              <a:t> та </a:t>
            </a:r>
            <a:r>
              <a:rPr lang="ru-RU" dirty="0" err="1" smtClean="0"/>
              <a:t>вражаючі</a:t>
            </a:r>
            <a:r>
              <a:rPr lang="ru-RU" dirty="0" smtClean="0"/>
              <a:t> </a:t>
            </a:r>
            <a:r>
              <a:rPr lang="ru-RU" dirty="0" err="1" smtClean="0"/>
              <a:t>фактори</a:t>
            </a:r>
            <a:r>
              <a:rPr lang="ru-RU" dirty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породжуються</a:t>
            </a:r>
            <a:r>
              <a:rPr lang="ru-RU" dirty="0" smtClean="0"/>
              <a:t> </a:t>
            </a:r>
            <a:r>
              <a:rPr lang="ru-RU" dirty="0" err="1" smtClean="0"/>
              <a:t>джерелами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небезпек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 err="1" smtClean="0"/>
              <a:t>прогнозувати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і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небезпечних</a:t>
            </a:r>
            <a:r>
              <a:rPr lang="ru-RU" dirty="0" smtClean="0"/>
              <a:t> та 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на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/>
              <a:t>, </a:t>
            </a:r>
            <a:r>
              <a:rPr lang="ru-RU" dirty="0" smtClean="0"/>
              <a:t>а </a:t>
            </a:r>
            <a:r>
              <a:rPr lang="ru-RU" dirty="0" err="1" smtClean="0"/>
              <a:t>вражаючих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на </a:t>
            </a:r>
            <a:r>
              <a:rPr lang="ru-RU" dirty="0" err="1" smtClean="0"/>
              <a:t>безпеку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/>
              <a:t>„</a:t>
            </a:r>
            <a:r>
              <a:rPr lang="ru-RU" dirty="0" err="1"/>
              <a:t>людина-життєвесередовище</a:t>
            </a:r>
            <a:r>
              <a:rPr lang="ru-RU" dirty="0"/>
              <a:t>";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нормативно-</a:t>
            </a:r>
            <a:r>
              <a:rPr lang="ru-RU" dirty="0" err="1" smtClean="0"/>
              <a:t>правову</a:t>
            </a:r>
            <a:r>
              <a:rPr lang="ru-RU" dirty="0" smtClean="0"/>
              <a:t> базу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 та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/>
              <a:t>, </a:t>
            </a:r>
            <a:r>
              <a:rPr lang="ru-RU" dirty="0" smtClean="0"/>
              <a:t>прав особи на </a:t>
            </a:r>
            <a:r>
              <a:rPr lang="ru-RU" dirty="0" err="1" smtClean="0"/>
              <a:t>працю</a:t>
            </a:r>
            <a:r>
              <a:rPr lang="ru-RU" dirty="0"/>
              <a:t>, </a:t>
            </a:r>
            <a:r>
              <a:rPr lang="ru-RU" dirty="0" err="1" smtClean="0"/>
              <a:t>медичне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/>
              <a:t>, </a:t>
            </a:r>
            <a:r>
              <a:rPr lang="ru-RU" dirty="0" err="1" smtClean="0"/>
              <a:t>захисту</a:t>
            </a:r>
            <a:r>
              <a:rPr lang="ru-RU" dirty="0" smtClean="0"/>
              <a:t> НС</a:t>
            </a:r>
            <a:r>
              <a:rPr lang="ru-RU" dirty="0"/>
              <a:t>;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7811" y="3315049"/>
            <a:ext cx="2863310" cy="2157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281" y="158496"/>
            <a:ext cx="2632719" cy="35102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920" y="1039935"/>
            <a:ext cx="3303801" cy="20075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966" y="4608576"/>
            <a:ext cx="3259034" cy="21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792481"/>
            <a:ext cx="4865841" cy="546385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р</a:t>
            </a:r>
            <a:r>
              <a:rPr lang="ru-RU" dirty="0" err="1" smtClean="0"/>
              <a:t>озробляти</a:t>
            </a:r>
            <a:r>
              <a:rPr lang="ru-RU" dirty="0" smtClean="0"/>
              <a:t> заходи та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небезпечних</a:t>
            </a:r>
            <a:r>
              <a:rPr lang="ru-RU" dirty="0"/>
              <a:t>, </a:t>
            </a:r>
            <a:r>
              <a:rPr lang="ru-RU" dirty="0" err="1" smtClean="0"/>
              <a:t>шкідливих</a:t>
            </a:r>
            <a:r>
              <a:rPr lang="ru-RU" dirty="0" smtClean="0"/>
              <a:t> та </a:t>
            </a:r>
            <a:r>
              <a:rPr lang="ru-RU" dirty="0" err="1" smtClean="0"/>
              <a:t>вражаючих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 smtClean="0"/>
              <a:t>запобігати</a:t>
            </a:r>
            <a:r>
              <a:rPr lang="ru-RU" dirty="0" smtClean="0"/>
              <a:t> </a:t>
            </a:r>
            <a:r>
              <a:rPr lang="ru-RU" dirty="0" err="1" smtClean="0"/>
              <a:t>виникненню</a:t>
            </a:r>
            <a:r>
              <a:rPr lang="ru-RU" dirty="0" smtClean="0"/>
              <a:t> </a:t>
            </a:r>
            <a:r>
              <a:rPr lang="ru-RU" dirty="0" err="1" smtClean="0"/>
              <a:t>надзвичайних</a:t>
            </a:r>
            <a:r>
              <a:rPr lang="ru-RU" dirty="0" smtClean="0"/>
              <a:t> </a:t>
            </a:r>
            <a:r>
              <a:rPr lang="ru-RU" dirty="0" err="1" smtClean="0"/>
              <a:t>ситуацій</a:t>
            </a:r>
            <a:r>
              <a:rPr lang="ru-RU" dirty="0" smtClean="0"/>
              <a:t>, а в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приймати</a:t>
            </a:r>
            <a:r>
              <a:rPr lang="ru-RU" dirty="0" smtClean="0"/>
              <a:t> </a:t>
            </a:r>
            <a:r>
              <a:rPr lang="ru-RU" dirty="0" err="1" smtClean="0"/>
              <a:t>адекватні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та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/>
              <a:t>, </a:t>
            </a:r>
            <a:r>
              <a:rPr lang="ru-RU" dirty="0" err="1" smtClean="0"/>
              <a:t>спрямовані</a:t>
            </a:r>
            <a:r>
              <a:rPr lang="ru-RU" dirty="0" smtClean="0"/>
              <a:t> на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ліквідацію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практичній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громадсько-політичні</a:t>
            </a:r>
            <a:r>
              <a:rPr lang="ru-RU" dirty="0"/>
              <a:t>, </a:t>
            </a:r>
            <a:r>
              <a:rPr lang="ru-RU" dirty="0" err="1"/>
              <a:t>соціально-економічні</a:t>
            </a:r>
            <a:r>
              <a:rPr lang="ru-RU" dirty="0"/>
              <a:t>, </a:t>
            </a:r>
            <a:r>
              <a:rPr lang="ru-RU" dirty="0" err="1"/>
              <a:t>правові</a:t>
            </a:r>
            <a:r>
              <a:rPr lang="ru-RU" dirty="0"/>
              <a:t>, </a:t>
            </a:r>
            <a:r>
              <a:rPr lang="ru-RU" dirty="0" err="1"/>
              <a:t>технічні</a:t>
            </a:r>
            <a:r>
              <a:rPr lang="ru-RU" dirty="0"/>
              <a:t>, </a:t>
            </a:r>
            <a:r>
              <a:rPr lang="ru-RU" dirty="0" err="1"/>
              <a:t>технічні</a:t>
            </a:r>
            <a:r>
              <a:rPr lang="ru-RU" dirty="0"/>
              <a:t>, </a:t>
            </a:r>
            <a:r>
              <a:rPr lang="ru-RU" dirty="0" err="1"/>
              <a:t>природоохоронні</a:t>
            </a:r>
            <a:r>
              <a:rPr lang="ru-RU" dirty="0"/>
              <a:t>, </a:t>
            </a:r>
            <a:r>
              <a:rPr lang="ru-RU" dirty="0" smtClean="0"/>
              <a:t>медико-</a:t>
            </a:r>
            <a:r>
              <a:rPr lang="ru-RU" dirty="0" err="1" smtClean="0"/>
              <a:t>профілактичні</a:t>
            </a:r>
            <a:r>
              <a:rPr lang="ru-RU" dirty="0" smtClean="0"/>
              <a:t> та </a:t>
            </a:r>
            <a:r>
              <a:rPr lang="ru-RU" dirty="0" err="1" smtClean="0"/>
              <a:t>освітньо-виховні</a:t>
            </a:r>
            <a:r>
              <a:rPr lang="ru-RU" dirty="0" smtClean="0"/>
              <a:t> заходи</a:t>
            </a:r>
            <a:r>
              <a:rPr lang="ru-RU" dirty="0"/>
              <a:t>, </a:t>
            </a:r>
            <a:r>
              <a:rPr lang="ru-RU" dirty="0" err="1" smtClean="0"/>
              <a:t>спрямовані</a:t>
            </a:r>
            <a:r>
              <a:rPr lang="ru-RU" dirty="0" smtClean="0"/>
              <a:t> на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здорових</a:t>
            </a:r>
            <a:r>
              <a:rPr lang="ru-RU" dirty="0" smtClean="0"/>
              <a:t> і </a:t>
            </a:r>
            <a:r>
              <a:rPr lang="ru-RU" dirty="0" err="1" smtClean="0"/>
              <a:t>безпечних</a:t>
            </a:r>
            <a:r>
              <a:rPr lang="ru-RU" dirty="0" smtClean="0"/>
              <a:t> умов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в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навколишньому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/>
              <a:t>; </a:t>
            </a:r>
          </a:p>
          <a:p>
            <a:r>
              <a:rPr lang="ru-RU" dirty="0" smtClean="0"/>
              <a:t>н</a:t>
            </a:r>
            <a:r>
              <a:rPr lang="uk-UA" dirty="0" err="1" smtClean="0"/>
              <a:t>адання</a:t>
            </a:r>
            <a:r>
              <a:rPr lang="uk-UA" dirty="0" smtClean="0"/>
              <a:t> долікарської допомоги при ураженнях електричним струмом, </a:t>
            </a:r>
            <a:r>
              <a:rPr lang="uk-UA" dirty="0" err="1" smtClean="0"/>
              <a:t>опіках</a:t>
            </a:r>
            <a:r>
              <a:rPr lang="uk-UA" dirty="0" smtClean="0"/>
              <a:t> тощо;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 err="1" smtClean="0"/>
              <a:t>планувати</a:t>
            </a:r>
            <a:r>
              <a:rPr lang="ru-RU" dirty="0" smtClean="0"/>
              <a:t> заходи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здорових</a:t>
            </a:r>
            <a:r>
              <a:rPr lang="ru-RU" dirty="0" smtClean="0"/>
              <a:t> і </a:t>
            </a:r>
            <a:r>
              <a:rPr lang="ru-RU" dirty="0" err="1" smtClean="0"/>
              <a:t>безпечних</a:t>
            </a:r>
            <a:r>
              <a:rPr lang="ru-RU" dirty="0" smtClean="0"/>
              <a:t> умов </a:t>
            </a:r>
            <a:r>
              <a:rPr lang="ru-RU" dirty="0" err="1" smtClean="0"/>
              <a:t>життятадіяльності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6688" y="2302946"/>
            <a:ext cx="2954551" cy="22043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826" y="3864864"/>
            <a:ext cx="2792789" cy="19416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460" y="1396785"/>
            <a:ext cx="2719156" cy="2036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374" y="368617"/>
            <a:ext cx="3252085" cy="18381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336" y="4581455"/>
            <a:ext cx="3206903" cy="213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3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Дисципліна передбачає: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2567" y="2353056"/>
            <a:ext cx="5086534" cy="317908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1463040"/>
            <a:ext cx="5415843" cy="504748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Аудиторну роботу (лекції, практичні та семінарські заняття)</a:t>
            </a:r>
          </a:p>
          <a:p>
            <a:r>
              <a:rPr lang="uk-UA" dirty="0" smtClean="0"/>
              <a:t>Самостійну роботу (зміст та обсяг якої передбачено змістом робочої програми)</a:t>
            </a:r>
          </a:p>
          <a:p>
            <a:r>
              <a:rPr lang="uk-UA" dirty="0" smtClean="0"/>
              <a:t>Індивідуальну роботу (індивідуальні завдання різних рівнів складності з урахуванням індивідуальних можливостей здобувача вищої освіти)</a:t>
            </a:r>
          </a:p>
          <a:p>
            <a:r>
              <a:rPr lang="uk-UA" dirty="0" smtClean="0"/>
              <a:t>Дистанційне навчання передбачає роботу здобувача і викладача у СУДН</a:t>
            </a:r>
            <a:r>
              <a:rPr lang="en-US" dirty="0" smtClean="0"/>
              <a:t> MOODLE (</a:t>
            </a:r>
            <a:r>
              <a:rPr lang="uk-UA" dirty="0" smtClean="0"/>
              <a:t>он-лайн лекції, семінари, тестування(у синхронному та асинхронному режимі</a:t>
            </a:r>
            <a:r>
              <a:rPr lang="en-US" dirty="0" smtClean="0"/>
              <a:t>)</a:t>
            </a:r>
            <a:endParaRPr lang="uk-UA" dirty="0" smtClean="0"/>
          </a:p>
          <a:p>
            <a:r>
              <a:rPr lang="uk-UA" dirty="0" smtClean="0"/>
              <a:t>Дисципліну викладають досвідчені науковці з вченими званнями  - професора та доцента, які мають відповідні посвідчення про проходження стажування за програмою дисципліни Безпека життєдіяльності та Цивільний захист.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8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Теми, які передбачено РПНД  «Безпека життєдіяльності та охорона праці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743456"/>
            <a:ext cx="8946541" cy="450494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ТЕМА 1. ВСТУП ДО ОХОРОНИ ПРАЦІ ТА БЕЗПЕКИ </a:t>
            </a:r>
            <a:r>
              <a:rPr lang="ru-RU" dirty="0" smtClean="0"/>
              <a:t>ЖИТТЄДІЯЛЬНОСТІ</a:t>
            </a:r>
          </a:p>
          <a:p>
            <a:r>
              <a:rPr lang="ru-RU" dirty="0"/>
              <a:t>ТЕМА 2.  ПРАВОВІ ТА ОРГАНІЗАЦІЙНІ ПИТАННЯ ОХОРОНИ </a:t>
            </a:r>
            <a:r>
              <a:rPr lang="ru-RU" dirty="0" smtClean="0"/>
              <a:t>ПРАЦІ. ЗАКОНОДАВЧЕ </a:t>
            </a:r>
            <a:r>
              <a:rPr lang="ru-RU" dirty="0"/>
              <a:t>ЗАБЕЗПЕЧЕННЯ ОХОРОНИ ПРАЦІ В </a:t>
            </a:r>
            <a:r>
              <a:rPr lang="ru-RU" dirty="0" smtClean="0"/>
              <a:t>УКРАЇНІ</a:t>
            </a:r>
          </a:p>
          <a:p>
            <a:r>
              <a:rPr lang="ru-RU" dirty="0"/>
              <a:t>ТЕМА 3.ОСНОВИ ФІЗІОЛОГІЇ ТА ГІГІЄНИ ПРАЦІ. МІКРОКЛІМАТ ВИРОБНИЧИХ </a:t>
            </a:r>
            <a:r>
              <a:rPr lang="ru-RU" dirty="0" smtClean="0"/>
              <a:t>ПРИМІЩЕНЬ</a:t>
            </a:r>
          </a:p>
          <a:p>
            <a:r>
              <a:rPr lang="ru-RU" dirty="0"/>
              <a:t>ТЕМА 4. ЕЛЕКТРОБЕЗПЕКА, ЗАХОДИ ТА ЗАСОБИ ЕЛЕКТРОБЕЗПЕКИ</a:t>
            </a:r>
            <a:r>
              <a:rPr lang="ru-RU" dirty="0" smtClean="0"/>
              <a:t>.</a:t>
            </a:r>
          </a:p>
          <a:p>
            <a:r>
              <a:rPr lang="ru-RU" dirty="0"/>
              <a:t>ТЕМА 5. ПОЖЕЖНА </a:t>
            </a:r>
            <a:r>
              <a:rPr lang="ru-RU" dirty="0" smtClean="0"/>
              <a:t>БЕЗПЕКА</a:t>
            </a:r>
          </a:p>
          <a:p>
            <a:r>
              <a:rPr lang="ru-RU" dirty="0"/>
              <a:t>ТЕМА 6. ПАТОГЕННА ДІЯ МЕХАНІЧНИХ, ФІЗИЧНИХ, ХІМІЧНИХ ТА БІОЛОГІЧНИХ </a:t>
            </a:r>
            <a:r>
              <a:rPr lang="ru-RU" dirty="0" smtClean="0"/>
              <a:t>ЧИННИКІВ</a:t>
            </a:r>
          </a:p>
          <a:p>
            <a:r>
              <a:rPr lang="ru-RU" dirty="0"/>
              <a:t>ТЕМА 7. НАДЗВИЧАЙНІ СИТУАЦІЇ. КЛАСИФІКАЦІЯ ТА ХАРАКТЕРИСТИКА </a:t>
            </a:r>
            <a:endParaRPr lang="ru-RU" dirty="0" smtClean="0"/>
          </a:p>
          <a:p>
            <a:r>
              <a:rPr lang="ru-RU" dirty="0"/>
              <a:t>ТЕМА 8. ОРГАНІЗАЦІЙНО-ФУНКЦІОНАЛЬНА СТРУКТУРА ЗАХИСТУ НАСЕЛЕННЯ ТА АДМІНІСТРАТИВНО-ТЕРИТОРІАЛЬНИХ ОДИНИЦЬ У НАДЗВИЧАЙНИХ СТАНАХ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5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127</TotalTime>
  <Words>564</Words>
  <Application>Microsoft Office PowerPoint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Ион</vt:lpstr>
      <vt:lpstr>Безпека життєдіяльності та охорона праці </vt:lpstr>
      <vt:lpstr>Метою дисципліни є теоретична і практична підготовка майбутніх фахівців з опанування знань, умінь і навичок створювати безпечні умови життя і діяльності у середовищі перебування, осягнення світоглядних принципів гармонійних стосунків людини з технікою, природою та суспільством.</vt:lpstr>
      <vt:lpstr>Взаємозв'язок БЖД та охорони праці з іншими науковими дисциплінами</vt:lpstr>
      <vt:lpstr>Презентация PowerPoint</vt:lpstr>
      <vt:lpstr>На практичних заняттях здобувачі опанують наступні знання та навички</vt:lpstr>
      <vt:lpstr>Презентация PowerPoint</vt:lpstr>
      <vt:lpstr>Дисципліна передбачає:</vt:lpstr>
      <vt:lpstr>Теми, які передбачено РПНД  «Безпека життєдіяльності та охорона праці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Безпека життєдіяльності та охорона праці</dc:title>
  <dc:creator>Ирина</dc:creator>
  <cp:lastModifiedBy>Ирина</cp:lastModifiedBy>
  <cp:revision>11</cp:revision>
  <dcterms:created xsi:type="dcterms:W3CDTF">2020-11-19T09:01:23Z</dcterms:created>
  <dcterms:modified xsi:type="dcterms:W3CDTF">2020-11-19T11:09:22Z</dcterms:modified>
</cp:coreProperties>
</file>