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73" r:id="rId5"/>
    <p:sldId id="275" r:id="rId6"/>
    <p:sldId id="276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ОСНОВИ ТЕОРІЇ ГЕНДЕРУ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669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/>
              <a:t>Дисципліна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ru-RU" b="1" dirty="0" err="1"/>
              <a:t>Спеціальність</a:t>
            </a:r>
            <a:r>
              <a:rPr lang="ru-RU" b="1" dirty="0"/>
              <a:t> </a:t>
            </a:r>
            <a:r>
              <a:rPr lang="ru-RU" dirty="0" smtClean="0"/>
              <a:t>291 «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,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регіональні</a:t>
            </a:r>
            <a:r>
              <a:rPr lang="ru-RU" dirty="0"/>
              <a:t> </a:t>
            </a:r>
            <a:r>
              <a:rPr lang="ru-RU" dirty="0" err="1"/>
              <a:t>студії</a:t>
            </a:r>
            <a:r>
              <a:rPr lang="ru-RU" dirty="0" smtClean="0"/>
              <a:t>»</a:t>
            </a:r>
            <a:endParaRPr lang="ru-RU" dirty="0"/>
          </a:p>
          <a:p>
            <a:endParaRPr lang="ru-RU" b="1" smtClean="0"/>
          </a:p>
          <a:p>
            <a:r>
              <a:rPr lang="ru-RU" b="1" smtClean="0"/>
              <a:t>Освітня</a:t>
            </a:r>
            <a:r>
              <a:rPr lang="ru-RU" b="1" dirty="0" smtClean="0"/>
              <a:t> </a:t>
            </a:r>
            <a:r>
              <a:rPr lang="ru-RU" b="1" dirty="0" err="1"/>
              <a:t>програма</a:t>
            </a:r>
            <a:r>
              <a:rPr lang="ru-RU" b="1" dirty="0"/>
              <a:t> </a:t>
            </a:r>
            <a:r>
              <a:rPr lang="ru-RU" dirty="0"/>
              <a:t>«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та </a:t>
            </a:r>
            <a:r>
              <a:rPr lang="ru-RU" dirty="0" err="1"/>
              <a:t>регіональні</a:t>
            </a:r>
            <a:r>
              <a:rPr lang="ru-RU" dirty="0"/>
              <a:t> </a:t>
            </a:r>
            <a:r>
              <a:rPr lang="ru-RU" dirty="0" err="1"/>
              <a:t>студії</a:t>
            </a:r>
            <a:r>
              <a:rPr lang="ru-RU" dirty="0"/>
              <a:t>»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/>
              <a:t>Метою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</a:t>
            </a:r>
            <a:r>
              <a:rPr lang="ru-RU" sz="2800" dirty="0" smtClean="0"/>
              <a:t>«</a:t>
            </a:r>
            <a:r>
              <a:rPr lang="ru-RU" sz="2800" dirty="0" err="1">
                <a:effectLst/>
              </a:rPr>
              <a:t>Основи</a:t>
            </a:r>
            <a:r>
              <a:rPr lang="ru-RU" sz="2800" dirty="0">
                <a:effectLst/>
              </a:rPr>
              <a:t> </a:t>
            </a:r>
            <a:r>
              <a:rPr lang="ru-RU" sz="2800" dirty="0" err="1" smtClean="0">
                <a:effectLst/>
              </a:rPr>
              <a:t>теорії</a:t>
            </a:r>
            <a:r>
              <a:rPr lang="ru-RU" sz="2800" dirty="0" smtClean="0">
                <a:effectLst/>
              </a:rPr>
              <a:t> гендеру</a:t>
            </a:r>
            <a:r>
              <a:rPr lang="ru-RU" sz="2800" dirty="0" smtClean="0"/>
              <a:t>» </a:t>
            </a:r>
            <a:r>
              <a:rPr lang="ru-RU" sz="2800" dirty="0"/>
              <a:t>є: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2808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	</a:t>
            </a:r>
            <a:r>
              <a:rPr lang="ru-RU" sz="2000" b="1" dirty="0" err="1" smtClean="0"/>
              <a:t>навчальна</a:t>
            </a:r>
            <a:r>
              <a:rPr lang="ru-RU" sz="2000" b="1" dirty="0" smtClean="0"/>
              <a:t> </a:t>
            </a:r>
            <a:r>
              <a:rPr lang="ru-RU" sz="2000" b="1" dirty="0"/>
              <a:t>- </a:t>
            </a:r>
            <a:r>
              <a:rPr lang="ru-RU" sz="2000" dirty="0"/>
              <a:t> </a:t>
            </a:r>
            <a:r>
              <a:rPr lang="ru-RU" sz="2000" dirty="0" err="1"/>
              <a:t>ознайомлення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загальними</a:t>
            </a:r>
            <a:r>
              <a:rPr lang="ru-RU" sz="2000" dirty="0"/>
              <a:t> </a:t>
            </a:r>
            <a:r>
              <a:rPr lang="ru-RU" sz="2000" dirty="0" err="1"/>
              <a:t>закономірностями</a:t>
            </a:r>
            <a:r>
              <a:rPr lang="ru-RU" sz="2000" dirty="0"/>
              <a:t> </a:t>
            </a:r>
            <a:r>
              <a:rPr lang="ru-RU" sz="2000" dirty="0" err="1"/>
              <a:t>виникнення</a:t>
            </a:r>
            <a:r>
              <a:rPr lang="ru-RU" sz="2000" dirty="0"/>
              <a:t> і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гендерної</a:t>
            </a:r>
            <a:r>
              <a:rPr lang="ru-RU" sz="2000" dirty="0"/>
              <a:t> </a:t>
            </a:r>
            <a:r>
              <a:rPr lang="ru-RU" sz="2000" dirty="0" err="1"/>
              <a:t>теорії</a:t>
            </a:r>
            <a:r>
              <a:rPr lang="ru-RU" sz="2000" dirty="0"/>
              <a:t>; з </a:t>
            </a: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поняттями</a:t>
            </a:r>
            <a:r>
              <a:rPr lang="ru-RU" sz="2000" dirty="0"/>
              <a:t>, </a:t>
            </a:r>
            <a:r>
              <a:rPr lang="ru-RU" sz="2000" dirty="0" err="1"/>
              <a:t>підходами</a:t>
            </a:r>
            <a:r>
              <a:rPr lang="ru-RU" sz="2000" dirty="0"/>
              <a:t> </a:t>
            </a:r>
            <a:r>
              <a:rPr lang="ru-RU" sz="2000" dirty="0" err="1"/>
              <a:t>напрямами</a:t>
            </a:r>
            <a:r>
              <a:rPr lang="ru-RU" sz="2000" dirty="0"/>
              <a:t>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гендерної</a:t>
            </a:r>
            <a:r>
              <a:rPr lang="ru-RU" sz="2000" dirty="0"/>
              <a:t> </a:t>
            </a:r>
            <a:r>
              <a:rPr lang="ru-RU" sz="2000" dirty="0" err="1"/>
              <a:t>теорії</a:t>
            </a:r>
            <a:r>
              <a:rPr lang="ru-RU" sz="2000" dirty="0"/>
              <a:t>,  та з </a:t>
            </a: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напрямами</a:t>
            </a:r>
            <a:r>
              <a:rPr lang="ru-RU" sz="2000" dirty="0"/>
              <a:t> </a:t>
            </a:r>
            <a:r>
              <a:rPr lang="ru-RU" sz="2000" dirty="0" err="1"/>
              <a:t>феміністської</a:t>
            </a:r>
            <a:r>
              <a:rPr lang="ru-RU" sz="2000" dirty="0"/>
              <a:t> критики науки.</a:t>
            </a:r>
          </a:p>
          <a:p>
            <a:r>
              <a:rPr lang="ru-RU" sz="2000" b="1" dirty="0"/>
              <a:t>	</a:t>
            </a:r>
            <a:r>
              <a:rPr lang="ru-RU" sz="2000" b="1" dirty="0" err="1" smtClean="0"/>
              <a:t>розвиваюча</a:t>
            </a:r>
            <a:r>
              <a:rPr lang="ru-RU" sz="2000" b="1" dirty="0" smtClean="0"/>
              <a:t> </a:t>
            </a:r>
            <a:r>
              <a:rPr lang="ru-RU" sz="2000" b="1" dirty="0"/>
              <a:t>– </a:t>
            </a:r>
            <a:r>
              <a:rPr lang="ru-RU" sz="2000" dirty="0" err="1"/>
              <a:t>полягає</a:t>
            </a:r>
            <a:r>
              <a:rPr lang="ru-RU" sz="2000" dirty="0"/>
              <a:t> в тому,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навчити</a:t>
            </a:r>
            <a:r>
              <a:rPr lang="ru-RU" sz="2000" dirty="0"/>
              <a:t> </a:t>
            </a:r>
            <a:r>
              <a:rPr lang="ru-RU" sz="2000" dirty="0" err="1"/>
              <a:t>майбутніх</a:t>
            </a:r>
            <a:r>
              <a:rPr lang="ru-RU" sz="2000" dirty="0"/>
              <a:t> </a:t>
            </a:r>
            <a:r>
              <a:rPr lang="ru-RU" sz="2000" dirty="0" err="1"/>
              <a:t>юристів</a:t>
            </a:r>
            <a:r>
              <a:rPr lang="ru-RU" sz="2000" dirty="0"/>
              <a:t> </a:t>
            </a:r>
            <a:r>
              <a:rPr lang="ru-RU" sz="2000" dirty="0" err="1"/>
              <a:t>застосуванню</a:t>
            </a:r>
            <a:r>
              <a:rPr lang="ru-RU" sz="2000" dirty="0"/>
              <a:t> на </a:t>
            </a:r>
            <a:r>
              <a:rPr lang="ru-RU" sz="2000" dirty="0" err="1"/>
              <a:t>практиці</a:t>
            </a:r>
            <a:r>
              <a:rPr lang="ru-RU" sz="2000" dirty="0"/>
              <a:t> </a:t>
            </a:r>
            <a:r>
              <a:rPr lang="ru-RU" sz="2000" dirty="0" err="1"/>
              <a:t>принципів</a:t>
            </a:r>
            <a:r>
              <a:rPr lang="ru-RU" sz="2000" dirty="0"/>
              <a:t> </a:t>
            </a:r>
            <a:r>
              <a:rPr lang="ru-RU" sz="2000" dirty="0" err="1"/>
              <a:t>гендерної</a:t>
            </a:r>
            <a:r>
              <a:rPr lang="ru-RU" sz="2000" dirty="0"/>
              <a:t> </a:t>
            </a:r>
            <a:r>
              <a:rPr lang="ru-RU" sz="2000" dirty="0" err="1"/>
              <a:t>теорії</a:t>
            </a:r>
            <a:r>
              <a:rPr lang="ru-RU" sz="2000" dirty="0"/>
              <a:t>, </a:t>
            </a:r>
            <a:r>
              <a:rPr lang="ru-RU" sz="2000" dirty="0" err="1"/>
              <a:t>навчити</a:t>
            </a:r>
            <a:r>
              <a:rPr lang="ru-RU" sz="2000" dirty="0"/>
              <a:t> </a:t>
            </a:r>
            <a:r>
              <a:rPr lang="ru-RU" sz="2000" dirty="0" err="1"/>
              <a:t>працювати</a:t>
            </a:r>
            <a:r>
              <a:rPr lang="ru-RU" sz="2000" dirty="0"/>
              <a:t> у </a:t>
            </a:r>
            <a:r>
              <a:rPr lang="ru-RU" sz="2000" dirty="0" err="1"/>
              <a:t>суспільстві</a:t>
            </a:r>
            <a:r>
              <a:rPr lang="ru-RU" sz="2000" dirty="0"/>
              <a:t> на принципах гендерного паритету, </a:t>
            </a:r>
            <a:r>
              <a:rPr lang="ru-RU" sz="2000" dirty="0" err="1"/>
              <a:t>розвиток</a:t>
            </a:r>
            <a:r>
              <a:rPr lang="ru-RU" sz="2000" dirty="0"/>
              <a:t> критичного </a:t>
            </a:r>
            <a:r>
              <a:rPr lang="ru-RU" sz="2000" dirty="0" err="1"/>
              <a:t>мислення</a:t>
            </a:r>
            <a:r>
              <a:rPr lang="ru-RU" sz="2000" dirty="0"/>
              <a:t> </a:t>
            </a:r>
            <a:r>
              <a:rPr lang="ru-RU" sz="2000" dirty="0" err="1"/>
              <a:t>майбутніх</a:t>
            </a:r>
            <a:r>
              <a:rPr lang="ru-RU" sz="2000" dirty="0"/>
              <a:t> </a:t>
            </a:r>
            <a:r>
              <a:rPr lang="ru-RU" sz="2000" dirty="0" err="1"/>
              <a:t>фахівців</a:t>
            </a:r>
            <a:r>
              <a:rPr lang="ru-RU" sz="2000" dirty="0"/>
              <a:t> права;</a:t>
            </a:r>
          </a:p>
          <a:p>
            <a:r>
              <a:rPr lang="ru-RU" sz="2000" b="1" dirty="0"/>
              <a:t>	</a:t>
            </a:r>
            <a:r>
              <a:rPr lang="ru-RU" sz="2000" b="1" dirty="0" err="1" smtClean="0"/>
              <a:t>виховна</a:t>
            </a:r>
            <a:r>
              <a:rPr lang="ru-RU" sz="2000" b="1" dirty="0" smtClean="0"/>
              <a:t> </a:t>
            </a:r>
            <a:r>
              <a:rPr lang="ru-RU" sz="2000" b="1" dirty="0"/>
              <a:t>- </a:t>
            </a:r>
            <a:r>
              <a:rPr lang="ru-RU" sz="2000" dirty="0" err="1"/>
              <a:t>полягає</a:t>
            </a:r>
            <a:r>
              <a:rPr lang="ru-RU" sz="2000" dirty="0"/>
              <a:t> у </a:t>
            </a:r>
            <a:r>
              <a:rPr lang="ru-RU" sz="2000" dirty="0" err="1"/>
              <a:t>вихованні</a:t>
            </a:r>
            <a:r>
              <a:rPr lang="ru-RU" sz="2000" dirty="0"/>
              <a:t> у </a:t>
            </a:r>
            <a:r>
              <a:rPr lang="ru-RU" sz="2000" dirty="0" err="1"/>
              <a:t>студентів</a:t>
            </a:r>
            <a:r>
              <a:rPr lang="ru-RU" sz="2000" dirty="0"/>
              <a:t> </a:t>
            </a:r>
            <a:r>
              <a:rPr lang="ru-RU" sz="2000" dirty="0" err="1"/>
              <a:t>гендерної</a:t>
            </a:r>
            <a:r>
              <a:rPr lang="ru-RU" sz="2000" dirty="0"/>
              <a:t> </a:t>
            </a:r>
            <a:r>
              <a:rPr lang="ru-RU" sz="2000" dirty="0" err="1"/>
              <a:t>чутливості</a:t>
            </a:r>
            <a:r>
              <a:rPr lang="ru-RU" sz="2000" dirty="0"/>
              <a:t> і </a:t>
            </a:r>
            <a:r>
              <a:rPr lang="ru-RU" sz="2000" dirty="0" err="1"/>
              <a:t>виробленні</a:t>
            </a:r>
            <a:r>
              <a:rPr lang="ru-RU" sz="2000" dirty="0"/>
              <a:t> </a:t>
            </a:r>
            <a:r>
              <a:rPr lang="ru-RU" sz="2000" dirty="0" err="1"/>
              <a:t>здатності</a:t>
            </a:r>
            <a:r>
              <a:rPr lang="ru-RU" sz="2000" dirty="0"/>
              <a:t> до </a:t>
            </a:r>
            <a:r>
              <a:rPr lang="ru-RU" sz="2000" dirty="0" err="1"/>
              <a:t>критичної</a:t>
            </a:r>
            <a:r>
              <a:rPr lang="ru-RU" sz="2000" dirty="0"/>
              <a:t> </a:t>
            </a:r>
            <a:r>
              <a:rPr lang="ru-RU" sz="2000" dirty="0" err="1"/>
              <a:t>саморефлексії</a:t>
            </a:r>
            <a:r>
              <a:rPr lang="ru-RU" sz="2000" dirty="0"/>
              <a:t> 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пізнання</a:t>
            </a:r>
            <a:r>
              <a:rPr lang="ru-RU" sz="2000" dirty="0"/>
              <a:t> </a:t>
            </a:r>
            <a:r>
              <a:rPr lang="ru-RU" sz="2000" dirty="0" err="1"/>
              <a:t>складної</a:t>
            </a:r>
            <a:r>
              <a:rPr lang="ru-RU" sz="2000" dirty="0"/>
              <a:t>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реальності</a:t>
            </a:r>
            <a:r>
              <a:rPr lang="ru-RU" sz="2000" dirty="0"/>
              <a:t>,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сучасного</a:t>
            </a:r>
            <a:r>
              <a:rPr lang="ru-RU" sz="2000" dirty="0"/>
              <a:t> </a:t>
            </a:r>
            <a:r>
              <a:rPr lang="ru-RU" sz="2000" dirty="0" err="1"/>
              <a:t>прогресивного</a:t>
            </a:r>
            <a:r>
              <a:rPr lang="ru-RU" sz="2000" dirty="0"/>
              <a:t> демократичного </a:t>
            </a:r>
            <a:r>
              <a:rPr lang="ru-RU" sz="2000" dirty="0" err="1"/>
              <a:t>світогляду</a:t>
            </a:r>
            <a:r>
              <a:rPr lang="ru-RU" sz="2000" dirty="0"/>
              <a:t> юриста.</a:t>
            </a: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ru-RU" sz="2800" dirty="0" err="1">
                <a:effectLst/>
              </a:rPr>
              <a:t>Місце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навчальної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дисципліни</a:t>
            </a:r>
            <a:r>
              <a:rPr lang="ru-RU" sz="2800" dirty="0">
                <a:effectLst/>
              </a:rPr>
              <a:t> в </a:t>
            </a:r>
            <a:r>
              <a:rPr lang="ru-RU" sz="2800" dirty="0" err="1">
                <a:effectLst/>
              </a:rPr>
              <a:t>освітній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програмі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визначено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таками</a:t>
            </a:r>
            <a:r>
              <a:rPr lang="ru-RU" sz="2800" dirty="0">
                <a:effectLst/>
              </a:rPr>
              <a:t> компетентностями </a:t>
            </a:r>
            <a:r>
              <a:rPr lang="ru-RU" sz="2800" dirty="0" err="1">
                <a:effectLst/>
              </a:rPr>
              <a:t>освітньої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програми</a:t>
            </a:r>
            <a:r>
              <a:rPr lang="ru-RU" sz="2800" dirty="0">
                <a:effectLst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Соціально-гуманітарна</a:t>
            </a:r>
            <a:r>
              <a:rPr lang="ru-RU" b="1" dirty="0"/>
              <a:t> </a:t>
            </a:r>
            <a:r>
              <a:rPr lang="ru-RU" b="1" dirty="0" err="1"/>
              <a:t>ерудованість</a:t>
            </a:r>
            <a:r>
              <a:rPr lang="ru-RU" b="1" dirty="0"/>
              <a:t>: </a:t>
            </a:r>
            <a:endParaRPr lang="ru-RU" dirty="0"/>
          </a:p>
          <a:p>
            <a:r>
              <a:rPr lang="ru-RU" dirty="0" err="1"/>
              <a:t>Формулювати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обґрунтовані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відомої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r>
              <a:rPr lang="ru-RU" dirty="0" err="1"/>
              <a:t>Давати</a:t>
            </a:r>
            <a:r>
              <a:rPr lang="ru-RU" dirty="0"/>
              <a:t> короткий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(</a:t>
            </a:r>
            <a:r>
              <a:rPr lang="ru-RU" dirty="0" err="1"/>
              <a:t>даних</a:t>
            </a:r>
            <a:r>
              <a:rPr lang="ru-RU" dirty="0"/>
              <a:t>) з </a:t>
            </a:r>
            <a:r>
              <a:rPr lang="ru-RU" dirty="0" err="1"/>
              <a:t>достатньою</a:t>
            </a:r>
            <a:r>
              <a:rPr lang="ru-RU" dirty="0"/>
              <a:t> </a:t>
            </a:r>
            <a:r>
              <a:rPr lang="ru-RU" dirty="0" err="1"/>
              <a:t>обґрунтованістю</a:t>
            </a:r>
            <a:r>
              <a:rPr lang="ru-RU" dirty="0"/>
              <a:t>.</a:t>
            </a:r>
          </a:p>
          <a:p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і </a:t>
            </a:r>
            <a:r>
              <a:rPr lang="ru-RU" dirty="0" err="1"/>
              <a:t>інтегрований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.</a:t>
            </a:r>
          </a:p>
          <a:p>
            <a:r>
              <a:rPr lang="ru-RU" b="1" dirty="0" err="1"/>
              <a:t>Дослідницькі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err="1"/>
              <a:t>Складати</a:t>
            </a:r>
            <a:r>
              <a:rPr lang="ru-RU" dirty="0"/>
              <a:t> та </a:t>
            </a:r>
            <a:r>
              <a:rPr lang="ru-RU" dirty="0" err="1"/>
              <a:t>узгоджувати</a:t>
            </a:r>
            <a:r>
              <a:rPr lang="ru-RU" dirty="0"/>
              <a:t> план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збирати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за </a:t>
            </a:r>
            <a:r>
              <a:rPr lang="ru-RU" dirty="0" err="1"/>
              <a:t>визначеними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.</a:t>
            </a:r>
          </a:p>
          <a:p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для </a:t>
            </a:r>
            <a:r>
              <a:rPr lang="ru-RU" dirty="0" err="1"/>
              <a:t>повного</a:t>
            </a:r>
            <a:r>
              <a:rPr lang="ru-RU" dirty="0"/>
              <a:t> та </a:t>
            </a:r>
            <a:r>
              <a:rPr lang="ru-RU" dirty="0" err="1"/>
              <a:t>всебічного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.</a:t>
            </a:r>
          </a:p>
          <a:p>
            <a:r>
              <a:rPr lang="ru-RU" b="1" dirty="0" err="1"/>
              <a:t>Комунікація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базовими</a:t>
            </a:r>
            <a:r>
              <a:rPr lang="ru-RU" dirty="0"/>
              <a:t> </a:t>
            </a:r>
            <a:r>
              <a:rPr lang="ru-RU" dirty="0" err="1"/>
              <a:t>навичками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.</a:t>
            </a:r>
          </a:p>
          <a:p>
            <a:r>
              <a:rPr lang="ru-RU" dirty="0" err="1"/>
              <a:t>Пояснювати</a:t>
            </a:r>
            <a:r>
              <a:rPr lang="ru-RU" dirty="0"/>
              <a:t> характер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та </a:t>
            </a:r>
            <a:r>
              <a:rPr lang="ru-RU" dirty="0" err="1"/>
              <a:t>процесів</a:t>
            </a:r>
            <a:r>
              <a:rPr lang="ru-RU" dirty="0"/>
              <a:t> з </a:t>
            </a:r>
            <a:r>
              <a:rPr lang="ru-RU" dirty="0" err="1"/>
              <a:t>розумінням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та </a:t>
            </a:r>
            <a:r>
              <a:rPr lang="ru-RU" dirty="0" err="1"/>
              <a:t>суспільного</a:t>
            </a:r>
            <a:r>
              <a:rPr lang="ru-RU" dirty="0"/>
              <a:t> контексту.</a:t>
            </a:r>
          </a:p>
          <a:p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спілкуватися</a:t>
            </a:r>
            <a:r>
              <a:rPr lang="ru-RU" dirty="0"/>
              <a:t> за данною темою; правильно </a:t>
            </a:r>
            <a:r>
              <a:rPr lang="ru-RU" dirty="0" err="1"/>
              <a:t>вживаючи</a:t>
            </a:r>
            <a:r>
              <a:rPr lang="ru-RU" dirty="0"/>
              <a:t> </a:t>
            </a:r>
            <a:r>
              <a:rPr lang="ru-RU" dirty="0" err="1"/>
              <a:t>правничу</a:t>
            </a:r>
            <a:r>
              <a:rPr lang="ru-RU" dirty="0"/>
              <a:t> </a:t>
            </a:r>
            <a:r>
              <a:rPr lang="ru-RU" dirty="0" err="1"/>
              <a:t>технологію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теми.</a:t>
            </a: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920" y="-243408"/>
            <a:ext cx="8964488" cy="929257"/>
          </a:xfrm>
        </p:spPr>
        <p:txBody>
          <a:bodyPr>
            <a:normAutofit/>
          </a:bodyPr>
          <a:lstStyle/>
          <a:p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9776" y="1484784"/>
            <a:ext cx="8117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Професійна</a:t>
            </a:r>
            <a:r>
              <a:rPr lang="ru-RU" sz="2000" b="1" dirty="0"/>
              <a:t> </a:t>
            </a:r>
            <a:r>
              <a:rPr lang="ru-RU" sz="2000" b="1" dirty="0" err="1"/>
              <a:t>самоорганізація</a:t>
            </a:r>
            <a:r>
              <a:rPr lang="ru-RU" sz="2000" b="1" dirty="0"/>
              <a:t> та </a:t>
            </a:r>
            <a:r>
              <a:rPr lang="ru-RU" sz="2000" b="1" dirty="0" err="1"/>
              <a:t>використання</a:t>
            </a:r>
            <a:r>
              <a:rPr lang="ru-RU" sz="2000" b="1" dirty="0"/>
              <a:t> </a:t>
            </a:r>
            <a:r>
              <a:rPr lang="ru-RU" sz="2000" b="1" dirty="0" err="1"/>
              <a:t>інформаційних</a:t>
            </a:r>
            <a:r>
              <a:rPr lang="ru-RU" sz="2000" b="1" dirty="0"/>
              <a:t> </a:t>
            </a:r>
            <a:r>
              <a:rPr lang="ru-RU" sz="2000" b="1" dirty="0" err="1"/>
              <a:t>технологій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sz="2000" dirty="0" err="1"/>
              <a:t>Належно</a:t>
            </a:r>
            <a:r>
              <a:rPr lang="ru-RU" sz="2000" dirty="0"/>
              <a:t> </a:t>
            </a:r>
            <a:r>
              <a:rPr lang="ru-RU" sz="2000" dirty="0" err="1"/>
              <a:t>використовувати</a:t>
            </a:r>
            <a:r>
              <a:rPr lang="ru-RU" sz="2000" dirty="0"/>
              <a:t> </a:t>
            </a:r>
            <a:r>
              <a:rPr lang="ru-RU" sz="2000" dirty="0" err="1"/>
              <a:t>статичну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, </a:t>
            </a:r>
            <a:r>
              <a:rPr lang="ru-RU" sz="2000" dirty="0" err="1"/>
              <a:t>отриману</a:t>
            </a:r>
            <a:r>
              <a:rPr lang="ru-RU" sz="2000" dirty="0"/>
              <a:t> з </a:t>
            </a:r>
            <a:r>
              <a:rPr lang="ru-RU" sz="2000" dirty="0" err="1"/>
              <a:t>першоджерел</a:t>
            </a:r>
            <a:r>
              <a:rPr lang="ru-RU" sz="2000" dirty="0"/>
              <a:t> та </a:t>
            </a:r>
            <a:r>
              <a:rPr lang="ru-RU" sz="2000" dirty="0" err="1"/>
              <a:t>вторинних</a:t>
            </a:r>
            <a:r>
              <a:rPr lang="ru-RU" sz="2000" dirty="0"/>
              <a:t> </a:t>
            </a:r>
            <a:r>
              <a:rPr lang="ru-RU" sz="2000" dirty="0" err="1"/>
              <a:t>джерел</a:t>
            </a:r>
            <a:r>
              <a:rPr lang="ru-RU" sz="2000" dirty="0"/>
              <a:t> для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професійної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Працювати</a:t>
            </a:r>
            <a:r>
              <a:rPr lang="ru-RU" sz="2000" dirty="0"/>
              <a:t> в </a:t>
            </a:r>
            <a:r>
              <a:rPr lang="ru-RU" sz="2000" dirty="0" err="1"/>
              <a:t>групі</a:t>
            </a:r>
            <a:r>
              <a:rPr lang="ru-RU" sz="2000" dirty="0"/>
              <a:t>, </a:t>
            </a:r>
            <a:r>
              <a:rPr lang="ru-RU" sz="2000" dirty="0" err="1"/>
              <a:t>формуючи</a:t>
            </a:r>
            <a:r>
              <a:rPr lang="ru-RU" sz="2000" dirty="0"/>
              <a:t> </a:t>
            </a:r>
            <a:r>
              <a:rPr lang="ru-RU" sz="2000" dirty="0" err="1"/>
              <a:t>власний</a:t>
            </a:r>
            <a:r>
              <a:rPr lang="ru-RU" sz="2000" dirty="0"/>
              <a:t> </a:t>
            </a:r>
            <a:r>
              <a:rPr lang="ru-RU" sz="2000" dirty="0" err="1"/>
              <a:t>внесок</a:t>
            </a:r>
            <a:r>
              <a:rPr lang="ru-RU" sz="2000" dirty="0"/>
              <a:t> у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завдань</a:t>
            </a:r>
            <a:r>
              <a:rPr lang="ru-RU" sz="2000" dirty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.</a:t>
            </a:r>
          </a:p>
          <a:p>
            <a:r>
              <a:rPr lang="ru-RU" sz="2000" b="1" dirty="0" err="1"/>
              <a:t>Праворозуміння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sz="2000" dirty="0" err="1"/>
              <a:t>Застосовувати</a:t>
            </a:r>
            <a:r>
              <a:rPr lang="ru-RU" sz="2000" dirty="0"/>
              <a:t> </a:t>
            </a:r>
            <a:r>
              <a:rPr lang="ru-RU" sz="2000" dirty="0" err="1"/>
              <a:t>набуті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</a:t>
            </a:r>
            <a:r>
              <a:rPr lang="ru-RU" sz="2000" dirty="0" err="1"/>
              <a:t>урізних</a:t>
            </a:r>
            <a:r>
              <a:rPr lang="ru-RU" sz="2000" dirty="0"/>
              <a:t> </a:t>
            </a:r>
            <a:r>
              <a:rPr lang="ru-RU" sz="2000" dirty="0" err="1"/>
              <a:t>правових</a:t>
            </a:r>
            <a:r>
              <a:rPr lang="ru-RU" sz="2000" dirty="0"/>
              <a:t> </a:t>
            </a:r>
            <a:r>
              <a:rPr lang="ru-RU" sz="2000" dirty="0" err="1"/>
              <a:t>ситуаціях</a:t>
            </a:r>
            <a:r>
              <a:rPr lang="ru-RU" sz="2000" dirty="0"/>
              <a:t>, </a:t>
            </a:r>
            <a:r>
              <a:rPr lang="ru-RU" sz="2000" dirty="0" err="1"/>
              <a:t>виокремлювати</a:t>
            </a:r>
            <a:r>
              <a:rPr lang="ru-RU" sz="2000" dirty="0"/>
              <a:t> </a:t>
            </a:r>
            <a:r>
              <a:rPr lang="ru-RU" sz="2000" dirty="0" err="1"/>
              <a:t>юридично</a:t>
            </a:r>
            <a:r>
              <a:rPr lang="ru-RU" sz="2000" dirty="0"/>
              <a:t> </a:t>
            </a:r>
            <a:r>
              <a:rPr lang="ru-RU" sz="2000" dirty="0" err="1"/>
              <a:t>значущі</a:t>
            </a:r>
            <a:r>
              <a:rPr lang="ru-RU" sz="2000" dirty="0"/>
              <a:t> </a:t>
            </a:r>
            <a:r>
              <a:rPr lang="ru-RU" sz="2000" dirty="0" err="1"/>
              <a:t>факти</a:t>
            </a:r>
            <a:r>
              <a:rPr lang="ru-RU" sz="2000" dirty="0"/>
              <a:t> і </a:t>
            </a:r>
            <a:r>
              <a:rPr lang="ru-RU" sz="2000" dirty="0" err="1"/>
              <a:t>обґрунтовані</a:t>
            </a:r>
            <a:r>
              <a:rPr lang="ru-RU" sz="2000" dirty="0"/>
              <a:t> </a:t>
            </a:r>
            <a:r>
              <a:rPr lang="ru-RU" sz="2000" dirty="0" err="1"/>
              <a:t>правові</a:t>
            </a:r>
            <a:r>
              <a:rPr lang="ru-RU" sz="2000" dirty="0"/>
              <a:t> </a:t>
            </a:r>
            <a:r>
              <a:rPr lang="ru-RU" sz="2000" dirty="0" err="1"/>
              <a:t>висновки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431" y="116632"/>
            <a:ext cx="8964488" cy="929257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Здобувачі</a:t>
            </a:r>
            <a:r>
              <a:rPr lang="ru-RU" sz="2800" dirty="0" smtClean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знати: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1516" y="1045889"/>
            <a:ext cx="8117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 </a:t>
            </a:r>
            <a:r>
              <a:rPr lang="ru-RU" b="1" dirty="0" err="1"/>
              <a:t>понятійному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:</a:t>
            </a:r>
            <a:r>
              <a:rPr lang="ru-RU" dirty="0"/>
              <a:t> </a:t>
            </a:r>
          </a:p>
          <a:p>
            <a:pPr lvl="0" fontAlgn="base"/>
            <a:r>
              <a:rPr lang="ru-RU" dirty="0" err="1"/>
              <a:t>осягнути</a:t>
            </a:r>
            <a:r>
              <a:rPr lang="ru-RU" dirty="0"/>
              <a:t> </a:t>
            </a:r>
            <a:r>
              <a:rPr lang="ru-RU" dirty="0" err="1"/>
              <a:t>понятійно-категоріальний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гендерних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</a:t>
            </a:r>
          </a:p>
          <a:p>
            <a:pPr lvl="0" fontAlgn="base"/>
            <a:r>
              <a:rPr lang="ru-RU" dirty="0" err="1"/>
              <a:t>осягнути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понять і </a:t>
            </a:r>
            <a:r>
              <a:rPr lang="ru-RU" dirty="0" err="1"/>
              <a:t>термінів</a:t>
            </a:r>
            <a:r>
              <a:rPr lang="ru-RU" dirty="0"/>
              <a:t>,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оперувати</a:t>
            </a:r>
            <a:r>
              <a:rPr lang="ru-RU" dirty="0"/>
              <a:t> </a:t>
            </a:r>
            <a:r>
              <a:rPr lang="ru-RU" dirty="0" err="1"/>
              <a:t>категоріальним</a:t>
            </a:r>
            <a:r>
              <a:rPr lang="ru-RU" dirty="0"/>
              <a:t> </a:t>
            </a:r>
            <a:r>
              <a:rPr lang="ru-RU" dirty="0" err="1"/>
              <a:t>апаратом</a:t>
            </a:r>
            <a:r>
              <a:rPr lang="ru-RU" dirty="0"/>
              <a:t>,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демократичні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та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методологічний</a:t>
            </a:r>
            <a:r>
              <a:rPr lang="ru-RU" dirty="0"/>
              <a:t> </a:t>
            </a:r>
            <a:r>
              <a:rPr lang="ru-RU" dirty="0" err="1"/>
              <a:t>інструментарій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у </a:t>
            </a:r>
            <a:r>
              <a:rPr lang="ru-RU" dirty="0" err="1"/>
              <a:t>професійній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</a:t>
            </a:r>
          </a:p>
          <a:p>
            <a:r>
              <a:rPr lang="ru-RU" b="1" dirty="0"/>
              <a:t>на фундаментальному </a:t>
            </a:r>
            <a:r>
              <a:rPr lang="ru-RU" b="1" dirty="0" err="1"/>
              <a:t>рівні</a:t>
            </a:r>
            <a:r>
              <a:rPr lang="ru-RU" b="1" dirty="0"/>
              <a:t>:</a:t>
            </a:r>
            <a:endParaRPr lang="ru-RU" dirty="0"/>
          </a:p>
          <a:p>
            <a:pPr lvl="0" fontAlgn="base"/>
            <a:r>
              <a:rPr lang="ru-RU" dirty="0"/>
              <a:t>набути </a:t>
            </a:r>
            <a:r>
              <a:rPr lang="ru-RU" dirty="0" err="1"/>
              <a:t>стійке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</a:t>
            </a:r>
            <a:r>
              <a:rPr lang="ru-RU" dirty="0" err="1"/>
              <a:t>поглибити</a:t>
            </a:r>
            <a:r>
              <a:rPr lang="ru-RU" dirty="0"/>
              <a:t> </a:t>
            </a:r>
            <a:r>
              <a:rPr lang="ru-RU" dirty="0" err="1"/>
              <a:t>соціологічні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науках,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розвинути</a:t>
            </a:r>
            <a:r>
              <a:rPr lang="ru-RU" dirty="0"/>
              <a:t> і </a:t>
            </a:r>
            <a:r>
              <a:rPr lang="ru-RU" dirty="0" err="1"/>
              <a:t>закріпити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гендерного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сформувати</a:t>
            </a:r>
            <a:r>
              <a:rPr lang="ru-RU" dirty="0"/>
              <a:t> комплекс </a:t>
            </a:r>
            <a:r>
              <a:rPr lang="ru-RU" dirty="0" err="1"/>
              <a:t>моральних</a:t>
            </a:r>
            <a:r>
              <a:rPr lang="ru-RU" dirty="0"/>
              <a:t> засад </a:t>
            </a:r>
            <a:r>
              <a:rPr lang="ru-RU" dirty="0" err="1"/>
              <a:t>правоустановчої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демократичних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себе </a:t>
            </a:r>
            <a:r>
              <a:rPr lang="ru-RU" dirty="0" err="1"/>
              <a:t>самої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та </a:t>
            </a:r>
            <a:r>
              <a:rPr lang="ru-RU" dirty="0" err="1"/>
              <a:t>відповідальності</a:t>
            </a:r>
            <a:r>
              <a:rPr lang="ru-RU" dirty="0"/>
              <a:t>.</a:t>
            </a:r>
          </a:p>
          <a:p>
            <a:r>
              <a:rPr lang="ru-RU" b="1" dirty="0"/>
              <a:t>на практично-</a:t>
            </a:r>
            <a:r>
              <a:rPr lang="ru-RU" b="1" dirty="0" err="1"/>
              <a:t>творчому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: </a:t>
            </a:r>
            <a:endParaRPr lang="ru-RU" dirty="0"/>
          </a:p>
          <a:p>
            <a:pPr lvl="0" fontAlgn="base"/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гендерних</a:t>
            </a:r>
            <a:r>
              <a:rPr lang="ru-RU" dirty="0"/>
              <a:t> </a:t>
            </a:r>
            <a:r>
              <a:rPr lang="ru-RU" dirty="0" err="1"/>
              <a:t>відносин,робити</a:t>
            </a:r>
            <a:r>
              <a:rPr lang="ru-RU" dirty="0"/>
              <a:t> </a:t>
            </a:r>
            <a:r>
              <a:rPr lang="ru-RU" dirty="0" err="1"/>
              <a:t>порівняльну</a:t>
            </a:r>
            <a:r>
              <a:rPr lang="ru-RU" dirty="0"/>
              <a:t> характеристику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стратифікації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668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914" y="680551"/>
            <a:ext cx="8964488" cy="929257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Здобувачі</a:t>
            </a:r>
            <a:r>
              <a:rPr lang="ru-RU" sz="2800" dirty="0" smtClean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</a:t>
            </a:r>
            <a:r>
              <a:rPr lang="ru-RU" sz="2800" dirty="0" err="1" smtClean="0"/>
              <a:t>вміти</a:t>
            </a:r>
            <a:r>
              <a:rPr lang="ru-RU" sz="2800" dirty="0" smtClean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7282" y="1988840"/>
            <a:ext cx="78695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 репродуктивному </a:t>
            </a:r>
            <a:r>
              <a:rPr lang="ru-RU" b="1" dirty="0" err="1"/>
              <a:t>рівні</a:t>
            </a:r>
            <a:r>
              <a:rPr lang="ru-RU" b="1" dirty="0"/>
              <a:t>: </a:t>
            </a:r>
            <a:endParaRPr lang="ru-RU" dirty="0"/>
          </a:p>
          <a:p>
            <a:pPr lvl="0" fontAlgn="base"/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проектувати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з </a:t>
            </a:r>
            <a:r>
              <a:rPr lang="ru-RU" dirty="0" err="1"/>
              <a:t>дисципліни</a:t>
            </a:r>
            <a:r>
              <a:rPr lang="ru-RU" dirty="0"/>
              <a:t> у сферу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та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; </a:t>
            </a:r>
            <a:r>
              <a:rPr lang="ru-RU" dirty="0" err="1"/>
              <a:t>відтворювати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категорії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гендерного паритету,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гендерного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b="1" dirty="0"/>
              <a:t>на </a:t>
            </a:r>
            <a:r>
              <a:rPr lang="ru-RU" b="1" dirty="0" err="1"/>
              <a:t>творчому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: </a:t>
            </a:r>
            <a:endParaRPr lang="ru-RU" dirty="0"/>
          </a:p>
          <a:p>
            <a:r>
              <a:rPr lang="ru-RU" dirty="0" err="1"/>
              <a:t>висловлювати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тих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розглянуті</a:t>
            </a:r>
            <a:r>
              <a:rPr lang="ru-RU" dirty="0"/>
              <a:t> в межах курсу,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переосмислювати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, </a:t>
            </a:r>
            <a:r>
              <a:rPr lang="ru-RU" dirty="0" err="1"/>
              <a:t>адаптувати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отриманий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до </a:t>
            </a:r>
            <a:r>
              <a:rPr lang="ru-RU" dirty="0" err="1"/>
              <a:t>змінних</a:t>
            </a:r>
            <a:r>
              <a:rPr lang="ru-RU" dirty="0"/>
              <a:t> умов та </a:t>
            </a:r>
            <a:r>
              <a:rPr lang="ru-RU" dirty="0" err="1"/>
              <a:t>нестандартних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; </a:t>
            </a:r>
            <a:r>
              <a:rPr lang="ru-RU" dirty="0" err="1"/>
              <a:t>варіативно</a:t>
            </a:r>
            <a:r>
              <a:rPr lang="ru-RU" dirty="0"/>
              <a:t>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667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98" y="404664"/>
            <a:ext cx="8229600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/>
              <a:t>Теми</a:t>
            </a:r>
            <a:r>
              <a:rPr lang="uk-UA" sz="3200" dirty="0"/>
              <a:t>, які передбачено </a:t>
            </a:r>
            <a:r>
              <a:rPr lang="uk-UA" sz="3200" dirty="0" smtClean="0"/>
              <a:t>РПНД:</a:t>
            </a:r>
            <a:endParaRPr lang="uk-UA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34189"/>
              </p:ext>
            </p:extLst>
          </p:nvPr>
        </p:nvGraphicFramePr>
        <p:xfrm>
          <a:off x="585968" y="1124744"/>
          <a:ext cx="8064895" cy="551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848"/>
                <a:gridCol w="6984207"/>
                <a:gridCol w="94840"/>
              </a:tblGrid>
              <a:tr h="366466">
                <a:tc gridSpan="3"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Теми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71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 як навчальна дисципліна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/>
                </a:tc>
              </a:tr>
              <a:tr h="36646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Становлення теорії гендеру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61471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Психологічні та культурні чинники гендеру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61471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spc="-1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Гендерні</a:t>
                      </a: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spc="-1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стереотипи</a:t>
                      </a: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ru-RU" sz="2000" spc="-1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ролі</a:t>
                      </a: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та </a:t>
                      </a:r>
                      <a:r>
                        <a:rPr lang="ru-RU" sz="2000" spc="-1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стратегії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6646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 і філософія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6646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 і право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6646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  і економіка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6646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 і </a:t>
                      </a:r>
                      <a:r>
                        <a:rPr lang="ru-RU" sz="2000" spc="-1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політика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61471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Гендерна </a:t>
                      </a:r>
                      <a:r>
                        <a:rPr lang="ru-RU" sz="2000" spc="-1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політика</a:t>
                      </a: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spc="-1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Європейського</a:t>
                      </a:r>
                      <a:r>
                        <a:rPr lang="ru-RU" sz="2000" spc="-1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spc="-1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союзу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614716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Гендерні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дослідження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сучасності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cs typeface="Arial Unicode MS" panose="020B0604020202020204" pitchFamily="34" charset="-128"/>
                      </a:endParaRPr>
                    </a:p>
                  </a:txBody>
                  <a:tcPr marL="393700" marR="50800" marT="50800" marB="5080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</TotalTime>
  <Words>462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 Unicode MS</vt:lpstr>
      <vt:lpstr>Century Gothic</vt:lpstr>
      <vt:lpstr>Times New Roman</vt:lpstr>
      <vt:lpstr>Verdana</vt:lpstr>
      <vt:lpstr>Wingdings 2</vt:lpstr>
      <vt:lpstr>Яркая</vt:lpstr>
      <vt:lpstr>     ОСНОВИ ТЕОРІЇ ГЕНДЕРУ</vt:lpstr>
      <vt:lpstr>Метою вивчення навчальної дисципліни «Основи теорії гендеру» є:</vt:lpstr>
      <vt:lpstr>Місце навчальної дисципліни в освітній програмі визначено таками компетентностями освітньої програми:</vt:lpstr>
      <vt:lpstr>Презентация PowerPoint</vt:lpstr>
      <vt:lpstr>Здобувачі повинні знати:</vt:lpstr>
      <vt:lpstr>Здобувачі повинні вміти:</vt:lpstr>
      <vt:lpstr>Теми, які передбачено РПНД: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Aetius Flavius</cp:lastModifiedBy>
  <cp:revision>24</cp:revision>
  <dcterms:created xsi:type="dcterms:W3CDTF">2018-02-16T18:20:03Z</dcterms:created>
  <dcterms:modified xsi:type="dcterms:W3CDTF">2020-11-20T12:14:14Z</dcterms:modified>
</cp:coreProperties>
</file>